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8" r:id="rId3"/>
    <p:sldId id="277" r:id="rId4"/>
    <p:sldId id="259" r:id="rId5"/>
    <p:sldId id="276" r:id="rId6"/>
    <p:sldId id="260" r:id="rId7"/>
    <p:sldId id="261" r:id="rId8"/>
    <p:sldId id="274" r:id="rId9"/>
    <p:sldId id="264" r:id="rId10"/>
    <p:sldId id="278" r:id="rId11"/>
    <p:sldId id="279" r:id="rId12"/>
    <p:sldId id="272"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4D4EA6F-04F9-595B-ACC2-1B0E55A68EF1}" name="Devi Venkata Sai Sriram Chandra Gurazada" initials="DG" userId="S::gurazada@usc.edu::a2aac5af-19ba-4f9f-b4a6-b32ed796d489"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08B82C-F5A1-F6CF-8979-AA7CA2742EF2}" v="114" dt="2025-04-24T00:57:54.226"/>
    <p1510:client id="{4D639518-0BE3-8959-B24A-BEAAF45365A2}" v="41" dt="2025-04-24T00:21:31.739"/>
    <p1510:client id="{4EC77143-6ACD-ACBA-4561-1D5BFA605EB0}" v="47" dt="2025-04-25T16:26:28.400"/>
    <p1510:client id="{5EBCC686-FDB3-1F73-01D2-827DEEBC1380}" v="1" dt="2025-04-25T08:21:44.468"/>
    <p1510:client id="{6DED4B3E-4FF1-64A0-EDA8-D17F4525BD78}" v="1083" dt="2025-04-23T23:33:20.563"/>
    <p1510:client id="{6EA50C25-3F9C-7B52-636E-5F647B08D811}" v="6" dt="2025-04-24T00:31:43.356"/>
    <p1510:client id="{A7018F5A-F5EC-11A1-FFA8-6E71B2B19364}" v="2" dt="2025-04-24T19:03:15.7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3394"/>
  </p:normalViewPr>
  <p:slideViewPr>
    <p:cSldViewPr snapToGrid="0">
      <p:cViewPr varScale="1">
        <p:scale>
          <a:sx n="75" d="100"/>
          <a:sy n="75" d="100"/>
        </p:scale>
        <p:origin x="196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D5E44D-F9E7-46F3-9F11-A1FD6F0DF2A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FF28DED-ECB7-4DFE-8337-C628B5DB6C55}">
      <dgm:prSet/>
      <dgm:spPr/>
      <dgm:t>
        <a:bodyPr/>
        <a:lstStyle/>
        <a:p>
          <a:pPr>
            <a:lnSpc>
              <a:spcPct val="100000"/>
            </a:lnSpc>
          </a:pPr>
          <a:r>
            <a:rPr lang="en-US" b="1"/>
            <a:t>Impact on Privacy Protection</a:t>
          </a:r>
          <a:r>
            <a:rPr lang="en-US"/>
            <a:t>: We emphasize the importance of our work in enhancing privacy protection measures. By detecting a broader range of PII tags, our model contributes to more effective compliance with data privacy regulations and reduces the risk of privacy breaches.</a:t>
          </a:r>
        </a:p>
      </dgm:t>
    </dgm:pt>
    <dgm:pt modelId="{3278A35D-9241-49A1-BF41-EF8290F3F27A}" type="parTrans" cxnId="{4305152D-84D0-427C-9A77-6111965F101A}">
      <dgm:prSet/>
      <dgm:spPr/>
      <dgm:t>
        <a:bodyPr/>
        <a:lstStyle/>
        <a:p>
          <a:endParaRPr lang="en-US"/>
        </a:p>
      </dgm:t>
    </dgm:pt>
    <dgm:pt modelId="{A825E232-9803-4D5F-8F7F-1506B8BCC847}" type="sibTrans" cxnId="{4305152D-84D0-427C-9A77-6111965F101A}">
      <dgm:prSet/>
      <dgm:spPr/>
      <dgm:t>
        <a:bodyPr/>
        <a:lstStyle/>
        <a:p>
          <a:endParaRPr lang="en-US"/>
        </a:p>
      </dgm:t>
    </dgm:pt>
    <dgm:pt modelId="{0EF53FDD-C0FC-486D-A2C7-7D3F472C53F3}">
      <dgm:prSet/>
      <dgm:spPr/>
      <dgm:t>
        <a:bodyPr/>
        <a:lstStyle/>
        <a:p>
          <a:pPr rtl="0">
            <a:lnSpc>
              <a:spcPct val="100000"/>
            </a:lnSpc>
          </a:pPr>
          <a:r>
            <a:rPr lang="en-US" b="1"/>
            <a:t>Future Directions</a:t>
          </a:r>
          <a:r>
            <a:rPr lang="en-US"/>
            <a:t>: Extend the model to support multiple languages</a:t>
          </a:r>
          <a:r>
            <a:rPr lang="en-US">
              <a:solidFill>
                <a:srgbClr val="010000"/>
              </a:solidFill>
              <a:latin typeface="Calibri Light" panose="020F0302020204030204"/>
            </a:rPr>
            <a:t>, </a:t>
          </a:r>
          <a:r>
            <a:rPr lang="en-US">
              <a:latin typeface="Calibri Light" panose="020F0302020204030204"/>
            </a:rPr>
            <a:t>optimize</a:t>
          </a:r>
          <a:r>
            <a:rPr lang="en-US"/>
            <a:t> the architecture for real-time and edge deployment</a:t>
          </a:r>
          <a:r>
            <a:rPr lang="en-US">
              <a:solidFill>
                <a:srgbClr val="010000"/>
              </a:solidFill>
              <a:latin typeface="Calibri Light" panose="020F0302020204030204"/>
            </a:rPr>
            <a:t> </a:t>
          </a:r>
          <a:r>
            <a:rPr lang="en-US">
              <a:latin typeface="Calibri Light" panose="020F0302020204030204"/>
            </a:rPr>
            <a:t>and</a:t>
          </a:r>
          <a:r>
            <a:rPr lang="en-US">
              <a:solidFill>
                <a:srgbClr val="010000"/>
              </a:solidFill>
              <a:latin typeface="Calibri Light" panose="020F0302020204030204"/>
            </a:rPr>
            <a:t> </a:t>
          </a:r>
          <a:r>
            <a:rPr lang="en-US">
              <a:latin typeface="Calibri Light" panose="020F0302020204030204"/>
            </a:rPr>
            <a:t>improve</a:t>
          </a:r>
          <a:r>
            <a:rPr lang="en-US"/>
            <a:t> generalization to new domains by integrating unsupervised domain adaptation</a:t>
          </a:r>
          <a:r>
            <a:rPr lang="en-US">
              <a:solidFill>
                <a:srgbClr val="010000"/>
              </a:solidFill>
              <a:latin typeface="Calibri Light" panose="020F0302020204030204"/>
            </a:rPr>
            <a:t>. </a:t>
          </a:r>
          <a:br>
            <a:rPr lang="en-US">
              <a:latin typeface="Calibri Light" panose="020F0302020204030204"/>
            </a:rPr>
          </a:br>
          <a:br>
            <a:rPr lang="en-US">
              <a:latin typeface="Calibri Light" panose="020F0302020204030204"/>
            </a:rPr>
          </a:br>
          <a:endParaRPr lang="en-US">
            <a:latin typeface="Calibri"/>
            <a:ea typeface="Calibri"/>
            <a:cs typeface="Calibri"/>
          </a:endParaRPr>
        </a:p>
      </dgm:t>
    </dgm:pt>
    <dgm:pt modelId="{9771320A-DCEB-4A1F-B6AC-A5B371C877E3}" type="parTrans" cxnId="{281E9215-D611-4D62-8C8A-352F77F76546}">
      <dgm:prSet/>
      <dgm:spPr/>
      <dgm:t>
        <a:bodyPr/>
        <a:lstStyle/>
        <a:p>
          <a:endParaRPr lang="en-US"/>
        </a:p>
      </dgm:t>
    </dgm:pt>
    <dgm:pt modelId="{C4BCF052-E6EB-4F85-815A-121ADA3D2EDF}" type="sibTrans" cxnId="{281E9215-D611-4D62-8C8A-352F77F76546}">
      <dgm:prSet/>
      <dgm:spPr/>
      <dgm:t>
        <a:bodyPr/>
        <a:lstStyle/>
        <a:p>
          <a:endParaRPr lang="en-US"/>
        </a:p>
      </dgm:t>
    </dgm:pt>
    <dgm:pt modelId="{4BA096B4-5AAE-4013-8840-FAA0A477E064}">
      <dgm:prSet phldr="0"/>
      <dgm:spPr/>
      <dgm:t>
        <a:bodyPr/>
        <a:lstStyle/>
        <a:p>
          <a:pPr rtl="0">
            <a:lnSpc>
              <a:spcPct val="100000"/>
            </a:lnSpc>
          </a:pPr>
          <a:r>
            <a:rPr lang="en-US" b="0">
              <a:latin typeface="Calibri"/>
              <a:ea typeface="Calibri"/>
              <a:cs typeface="Calibri"/>
            </a:rPr>
            <a:t> </a:t>
          </a:r>
          <a:r>
            <a:rPr lang="en-US" b="1">
              <a:latin typeface="Calibri"/>
              <a:ea typeface="Calibri"/>
              <a:cs typeface="Calibri"/>
            </a:rPr>
            <a:t>Limitations</a:t>
          </a:r>
          <a:br>
            <a:rPr lang="en-US" b="0">
              <a:latin typeface="Calibri"/>
              <a:ea typeface="Calibri"/>
              <a:cs typeface="Calibri"/>
            </a:rPr>
          </a:br>
          <a:r>
            <a:rPr lang="en-US" b="0">
              <a:latin typeface="Calibri"/>
              <a:ea typeface="Calibri"/>
              <a:cs typeface="Calibri"/>
            </a:rPr>
            <a:t>1. Multilingual and Informal Texts</a:t>
          </a:r>
          <a:br>
            <a:rPr lang="en-US" b="0">
              <a:latin typeface="Calibri"/>
              <a:ea typeface="Calibri"/>
              <a:cs typeface="Calibri"/>
            </a:rPr>
          </a:br>
          <a:r>
            <a:rPr lang="en-US" b="0">
              <a:latin typeface="Calibri"/>
              <a:ea typeface="Calibri"/>
              <a:cs typeface="Calibri"/>
            </a:rPr>
            <a:t>2. Computational Resources</a:t>
          </a:r>
          <a:br>
            <a:rPr lang="en-US" b="0">
              <a:latin typeface="Calibri"/>
              <a:ea typeface="Calibri"/>
              <a:cs typeface="Calibri"/>
            </a:rPr>
          </a:br>
          <a:r>
            <a:rPr lang="en-US" b="0">
              <a:latin typeface="Calibri"/>
              <a:ea typeface="Calibri"/>
              <a:cs typeface="Calibri"/>
            </a:rPr>
            <a:t>3. Domain and Data </a:t>
          </a:r>
          <a:r>
            <a:rPr lang="en-US" b="0">
              <a:solidFill>
                <a:srgbClr val="000000"/>
              </a:solidFill>
              <a:latin typeface="Calibri"/>
              <a:ea typeface="Calibri"/>
              <a:cs typeface="Calibri"/>
            </a:rPr>
            <a:t>Dependence </a:t>
          </a:r>
          <a:br>
            <a:rPr lang="en-US" b="0">
              <a:latin typeface="Calibri"/>
              <a:ea typeface="Calibri"/>
              <a:cs typeface="Calibri"/>
            </a:rPr>
          </a:br>
          <a:r>
            <a:rPr lang="en-US" b="0">
              <a:latin typeface="Calibri"/>
              <a:ea typeface="Calibri"/>
              <a:cs typeface="Calibri"/>
            </a:rPr>
            <a:t>4. Robustness to Adversarial Inputs</a:t>
          </a:r>
        </a:p>
      </dgm:t>
    </dgm:pt>
    <dgm:pt modelId="{F9871399-9734-45D7-BB55-601DF7CB36B7}" type="parTrans" cxnId="{F7B3F9CD-0645-4E0C-811B-33D17C98332B}">
      <dgm:prSet/>
      <dgm:spPr/>
    </dgm:pt>
    <dgm:pt modelId="{29B74E3D-462E-49ED-9BB8-AFBE194881A4}" type="sibTrans" cxnId="{F7B3F9CD-0645-4E0C-811B-33D17C98332B}">
      <dgm:prSet/>
      <dgm:spPr/>
      <dgm:t>
        <a:bodyPr/>
        <a:lstStyle/>
        <a:p>
          <a:endParaRPr lang="en-US"/>
        </a:p>
      </dgm:t>
    </dgm:pt>
    <dgm:pt modelId="{2AEBC56A-2D25-4FCF-8BF3-12739D8EF402}" type="pres">
      <dgm:prSet presAssocID="{E0D5E44D-F9E7-46F3-9F11-A1FD6F0DF2AC}" presName="root" presStyleCnt="0">
        <dgm:presLayoutVars>
          <dgm:dir/>
          <dgm:resizeHandles val="exact"/>
        </dgm:presLayoutVars>
      </dgm:prSet>
      <dgm:spPr/>
    </dgm:pt>
    <dgm:pt modelId="{2CFB172F-59FA-4940-B239-6AB4A3D4E217}" type="pres">
      <dgm:prSet presAssocID="{DFF28DED-ECB7-4DFE-8337-C628B5DB6C55}" presName="compNode" presStyleCnt="0"/>
      <dgm:spPr/>
    </dgm:pt>
    <dgm:pt modelId="{58565618-9B1C-42CB-9845-92FC07A58A2D}" type="pres">
      <dgm:prSet presAssocID="{DFF28DED-ECB7-4DFE-8337-C628B5DB6C55}" presName="bgRect" presStyleLbl="bgShp" presStyleIdx="0" presStyleCnt="3"/>
      <dgm:spPr/>
    </dgm:pt>
    <dgm:pt modelId="{FFD1E750-0247-4D39-BD6C-CCF27E30A50C}" type="pres">
      <dgm:prSet presAssocID="{DFF28DED-ECB7-4DFE-8337-C628B5DB6C5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81DDB1D8-BCDD-4A7A-BE5E-2F79354E24EE}" type="pres">
      <dgm:prSet presAssocID="{DFF28DED-ECB7-4DFE-8337-C628B5DB6C55}" presName="spaceRect" presStyleCnt="0"/>
      <dgm:spPr/>
    </dgm:pt>
    <dgm:pt modelId="{5552B6A0-0B87-4432-9B33-EE8BBC100DE4}" type="pres">
      <dgm:prSet presAssocID="{DFF28DED-ECB7-4DFE-8337-C628B5DB6C55}" presName="parTx" presStyleLbl="revTx" presStyleIdx="0" presStyleCnt="3">
        <dgm:presLayoutVars>
          <dgm:chMax val="0"/>
          <dgm:chPref val="0"/>
        </dgm:presLayoutVars>
      </dgm:prSet>
      <dgm:spPr/>
    </dgm:pt>
    <dgm:pt modelId="{29C73894-8B9D-4424-ACCA-2F1570062F84}" type="pres">
      <dgm:prSet presAssocID="{A825E232-9803-4D5F-8F7F-1506B8BCC847}" presName="sibTrans" presStyleCnt="0"/>
      <dgm:spPr/>
    </dgm:pt>
    <dgm:pt modelId="{EBD3EB22-F2BE-448E-8AC2-9A90B8B03E77}" type="pres">
      <dgm:prSet presAssocID="{4BA096B4-5AAE-4013-8840-FAA0A477E064}" presName="compNode" presStyleCnt="0"/>
      <dgm:spPr/>
    </dgm:pt>
    <dgm:pt modelId="{7D82675C-8DA0-4BA8-A03B-346F4630F287}" type="pres">
      <dgm:prSet presAssocID="{4BA096B4-5AAE-4013-8840-FAA0A477E064}" presName="bgRect" presStyleLbl="bgShp" presStyleIdx="1" presStyleCnt="3"/>
      <dgm:spPr/>
    </dgm:pt>
    <dgm:pt modelId="{430E3067-FD77-4681-9A8F-603AFB356884}" type="pres">
      <dgm:prSet presAssocID="{4BA096B4-5AAE-4013-8840-FAA0A477E06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4D3A03D2-4275-46BE-8BB5-090F9B51055D}" type="pres">
      <dgm:prSet presAssocID="{4BA096B4-5AAE-4013-8840-FAA0A477E064}" presName="spaceRect" presStyleCnt="0"/>
      <dgm:spPr/>
    </dgm:pt>
    <dgm:pt modelId="{A6F35927-29E3-48A2-90D7-E3EE674514C2}" type="pres">
      <dgm:prSet presAssocID="{4BA096B4-5AAE-4013-8840-FAA0A477E064}" presName="parTx" presStyleLbl="revTx" presStyleIdx="1" presStyleCnt="3">
        <dgm:presLayoutVars>
          <dgm:chMax val="0"/>
          <dgm:chPref val="0"/>
        </dgm:presLayoutVars>
      </dgm:prSet>
      <dgm:spPr/>
    </dgm:pt>
    <dgm:pt modelId="{7B302157-F2E6-4630-8038-D12C9279E7D5}" type="pres">
      <dgm:prSet presAssocID="{29B74E3D-462E-49ED-9BB8-AFBE194881A4}" presName="sibTrans" presStyleCnt="0"/>
      <dgm:spPr/>
    </dgm:pt>
    <dgm:pt modelId="{C50D5943-014C-424A-B7DA-67FF4AA104F0}" type="pres">
      <dgm:prSet presAssocID="{0EF53FDD-C0FC-486D-A2C7-7D3F472C53F3}" presName="compNode" presStyleCnt="0"/>
      <dgm:spPr/>
    </dgm:pt>
    <dgm:pt modelId="{040E9047-C41D-44B4-A985-A0129D9C8D21}" type="pres">
      <dgm:prSet presAssocID="{0EF53FDD-C0FC-486D-A2C7-7D3F472C53F3}" presName="bgRect" presStyleLbl="bgShp" presStyleIdx="2" presStyleCnt="3"/>
      <dgm:spPr/>
    </dgm:pt>
    <dgm:pt modelId="{1F5A8A3E-EDBB-4E7C-A9BA-B075773D423F}" type="pres">
      <dgm:prSet presAssocID="{0EF53FDD-C0FC-486D-A2C7-7D3F472C53F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90CF4BF5-2977-4B87-9BF7-F161722EF738}" type="pres">
      <dgm:prSet presAssocID="{0EF53FDD-C0FC-486D-A2C7-7D3F472C53F3}" presName="spaceRect" presStyleCnt="0"/>
      <dgm:spPr/>
    </dgm:pt>
    <dgm:pt modelId="{47F3ACF4-9982-4117-9C9D-B8BB0D0A0274}" type="pres">
      <dgm:prSet presAssocID="{0EF53FDD-C0FC-486D-A2C7-7D3F472C53F3}" presName="parTx" presStyleLbl="revTx" presStyleIdx="2" presStyleCnt="3">
        <dgm:presLayoutVars>
          <dgm:chMax val="0"/>
          <dgm:chPref val="0"/>
        </dgm:presLayoutVars>
      </dgm:prSet>
      <dgm:spPr/>
    </dgm:pt>
  </dgm:ptLst>
  <dgm:cxnLst>
    <dgm:cxn modelId="{281E9215-D611-4D62-8C8A-352F77F76546}" srcId="{E0D5E44D-F9E7-46F3-9F11-A1FD6F0DF2AC}" destId="{0EF53FDD-C0FC-486D-A2C7-7D3F472C53F3}" srcOrd="2" destOrd="0" parTransId="{9771320A-DCEB-4A1F-B6AC-A5B371C877E3}" sibTransId="{C4BCF052-E6EB-4F85-815A-121ADA3D2EDF}"/>
    <dgm:cxn modelId="{5F8F8324-258B-45FF-8F71-C1B1659FD0C8}" type="presOf" srcId="{0EF53FDD-C0FC-486D-A2C7-7D3F472C53F3}" destId="{47F3ACF4-9982-4117-9C9D-B8BB0D0A0274}" srcOrd="0" destOrd="0" presId="urn:microsoft.com/office/officeart/2018/2/layout/IconVerticalSolidList"/>
    <dgm:cxn modelId="{4305152D-84D0-427C-9A77-6111965F101A}" srcId="{E0D5E44D-F9E7-46F3-9F11-A1FD6F0DF2AC}" destId="{DFF28DED-ECB7-4DFE-8337-C628B5DB6C55}" srcOrd="0" destOrd="0" parTransId="{3278A35D-9241-49A1-BF41-EF8290F3F27A}" sibTransId="{A825E232-9803-4D5F-8F7F-1506B8BCC847}"/>
    <dgm:cxn modelId="{64C89C32-E77D-4CCD-9C5F-4DDFA8297433}" type="presOf" srcId="{DFF28DED-ECB7-4DFE-8337-C628B5DB6C55}" destId="{5552B6A0-0B87-4432-9B33-EE8BBC100DE4}" srcOrd="0" destOrd="0" presId="urn:microsoft.com/office/officeart/2018/2/layout/IconVerticalSolidList"/>
    <dgm:cxn modelId="{F8AC7D52-80F3-4E91-8BDE-B63963361F81}" type="presOf" srcId="{4BA096B4-5AAE-4013-8840-FAA0A477E064}" destId="{A6F35927-29E3-48A2-90D7-E3EE674514C2}" srcOrd="0" destOrd="0" presId="urn:microsoft.com/office/officeart/2018/2/layout/IconVerticalSolidList"/>
    <dgm:cxn modelId="{73D0847D-3780-4597-8F38-C901794B8895}" type="presOf" srcId="{E0D5E44D-F9E7-46F3-9F11-A1FD6F0DF2AC}" destId="{2AEBC56A-2D25-4FCF-8BF3-12739D8EF402}" srcOrd="0" destOrd="0" presId="urn:microsoft.com/office/officeart/2018/2/layout/IconVerticalSolidList"/>
    <dgm:cxn modelId="{F7B3F9CD-0645-4E0C-811B-33D17C98332B}" srcId="{E0D5E44D-F9E7-46F3-9F11-A1FD6F0DF2AC}" destId="{4BA096B4-5AAE-4013-8840-FAA0A477E064}" srcOrd="1" destOrd="0" parTransId="{F9871399-9734-45D7-BB55-601DF7CB36B7}" sibTransId="{29B74E3D-462E-49ED-9BB8-AFBE194881A4}"/>
    <dgm:cxn modelId="{757DA17C-7421-4905-8342-B2FF201B2D9B}" type="presParOf" srcId="{2AEBC56A-2D25-4FCF-8BF3-12739D8EF402}" destId="{2CFB172F-59FA-4940-B239-6AB4A3D4E217}" srcOrd="0" destOrd="0" presId="urn:microsoft.com/office/officeart/2018/2/layout/IconVerticalSolidList"/>
    <dgm:cxn modelId="{16DCCA97-436A-458D-BF64-B3FC1F34F371}" type="presParOf" srcId="{2CFB172F-59FA-4940-B239-6AB4A3D4E217}" destId="{58565618-9B1C-42CB-9845-92FC07A58A2D}" srcOrd="0" destOrd="0" presId="urn:microsoft.com/office/officeart/2018/2/layout/IconVerticalSolidList"/>
    <dgm:cxn modelId="{ED872BA6-1F88-423B-8775-FDFFC788022C}" type="presParOf" srcId="{2CFB172F-59FA-4940-B239-6AB4A3D4E217}" destId="{FFD1E750-0247-4D39-BD6C-CCF27E30A50C}" srcOrd="1" destOrd="0" presId="urn:microsoft.com/office/officeart/2018/2/layout/IconVerticalSolidList"/>
    <dgm:cxn modelId="{27B44857-1EB4-4090-92CB-C8FD0838C334}" type="presParOf" srcId="{2CFB172F-59FA-4940-B239-6AB4A3D4E217}" destId="{81DDB1D8-BCDD-4A7A-BE5E-2F79354E24EE}" srcOrd="2" destOrd="0" presId="urn:microsoft.com/office/officeart/2018/2/layout/IconVerticalSolidList"/>
    <dgm:cxn modelId="{3AFA0F7C-7C92-40EE-8D94-C9367799077F}" type="presParOf" srcId="{2CFB172F-59FA-4940-B239-6AB4A3D4E217}" destId="{5552B6A0-0B87-4432-9B33-EE8BBC100DE4}" srcOrd="3" destOrd="0" presId="urn:microsoft.com/office/officeart/2018/2/layout/IconVerticalSolidList"/>
    <dgm:cxn modelId="{D36D76F4-69D0-4FF1-B4A4-AD845D428ECA}" type="presParOf" srcId="{2AEBC56A-2D25-4FCF-8BF3-12739D8EF402}" destId="{29C73894-8B9D-4424-ACCA-2F1570062F84}" srcOrd="1" destOrd="0" presId="urn:microsoft.com/office/officeart/2018/2/layout/IconVerticalSolidList"/>
    <dgm:cxn modelId="{192623FC-C888-48B7-BBEA-4E04B3597D8C}" type="presParOf" srcId="{2AEBC56A-2D25-4FCF-8BF3-12739D8EF402}" destId="{EBD3EB22-F2BE-448E-8AC2-9A90B8B03E77}" srcOrd="2" destOrd="0" presId="urn:microsoft.com/office/officeart/2018/2/layout/IconVerticalSolidList"/>
    <dgm:cxn modelId="{B1F95549-60EB-4799-88B6-41EB6B186C82}" type="presParOf" srcId="{EBD3EB22-F2BE-448E-8AC2-9A90B8B03E77}" destId="{7D82675C-8DA0-4BA8-A03B-346F4630F287}" srcOrd="0" destOrd="0" presId="urn:microsoft.com/office/officeart/2018/2/layout/IconVerticalSolidList"/>
    <dgm:cxn modelId="{48A0B2F4-B9EA-4D77-9962-B1B85055A212}" type="presParOf" srcId="{EBD3EB22-F2BE-448E-8AC2-9A90B8B03E77}" destId="{430E3067-FD77-4681-9A8F-603AFB356884}" srcOrd="1" destOrd="0" presId="urn:microsoft.com/office/officeart/2018/2/layout/IconVerticalSolidList"/>
    <dgm:cxn modelId="{85B35721-2C0F-41FA-BEBC-E9BF9A608166}" type="presParOf" srcId="{EBD3EB22-F2BE-448E-8AC2-9A90B8B03E77}" destId="{4D3A03D2-4275-46BE-8BB5-090F9B51055D}" srcOrd="2" destOrd="0" presId="urn:microsoft.com/office/officeart/2018/2/layout/IconVerticalSolidList"/>
    <dgm:cxn modelId="{24282632-EABC-49B5-BB84-CD8A63BEAD74}" type="presParOf" srcId="{EBD3EB22-F2BE-448E-8AC2-9A90B8B03E77}" destId="{A6F35927-29E3-48A2-90D7-E3EE674514C2}" srcOrd="3" destOrd="0" presId="urn:microsoft.com/office/officeart/2018/2/layout/IconVerticalSolidList"/>
    <dgm:cxn modelId="{A59CA328-0C3C-4176-A986-661EB1AA904C}" type="presParOf" srcId="{2AEBC56A-2D25-4FCF-8BF3-12739D8EF402}" destId="{7B302157-F2E6-4630-8038-D12C9279E7D5}" srcOrd="3" destOrd="0" presId="urn:microsoft.com/office/officeart/2018/2/layout/IconVerticalSolidList"/>
    <dgm:cxn modelId="{F54F9AF6-E254-45AD-9667-D58E49BBAE10}" type="presParOf" srcId="{2AEBC56A-2D25-4FCF-8BF3-12739D8EF402}" destId="{C50D5943-014C-424A-B7DA-67FF4AA104F0}" srcOrd="4" destOrd="0" presId="urn:microsoft.com/office/officeart/2018/2/layout/IconVerticalSolidList"/>
    <dgm:cxn modelId="{8AF2E812-2977-42AA-999F-8BF71A79BC50}" type="presParOf" srcId="{C50D5943-014C-424A-B7DA-67FF4AA104F0}" destId="{040E9047-C41D-44B4-A985-A0129D9C8D21}" srcOrd="0" destOrd="0" presId="urn:microsoft.com/office/officeart/2018/2/layout/IconVerticalSolidList"/>
    <dgm:cxn modelId="{D2C18463-45E1-4464-A0E0-2A4900C1ED85}" type="presParOf" srcId="{C50D5943-014C-424A-B7DA-67FF4AA104F0}" destId="{1F5A8A3E-EDBB-4E7C-A9BA-B075773D423F}" srcOrd="1" destOrd="0" presId="urn:microsoft.com/office/officeart/2018/2/layout/IconVerticalSolidList"/>
    <dgm:cxn modelId="{6CA47435-D393-4660-A516-BC70ED891822}" type="presParOf" srcId="{C50D5943-014C-424A-B7DA-67FF4AA104F0}" destId="{90CF4BF5-2977-4B87-9BF7-F161722EF738}" srcOrd="2" destOrd="0" presId="urn:microsoft.com/office/officeart/2018/2/layout/IconVerticalSolidList"/>
    <dgm:cxn modelId="{1C053BDE-012A-44CE-B74C-27A604FD67B3}" type="presParOf" srcId="{C50D5943-014C-424A-B7DA-67FF4AA104F0}" destId="{47F3ACF4-9982-4117-9C9D-B8BB0D0A027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565618-9B1C-42CB-9845-92FC07A58A2D}">
      <dsp:nvSpPr>
        <dsp:cNvPr id="0" name=""/>
        <dsp:cNvSpPr/>
      </dsp:nvSpPr>
      <dsp:spPr>
        <a:xfrm>
          <a:off x="0" y="2899"/>
          <a:ext cx="6245265" cy="16251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D1E750-0247-4D39-BD6C-CCF27E30A50C}">
      <dsp:nvSpPr>
        <dsp:cNvPr id="0" name=""/>
        <dsp:cNvSpPr/>
      </dsp:nvSpPr>
      <dsp:spPr>
        <a:xfrm>
          <a:off x="491597" y="368550"/>
          <a:ext cx="894686" cy="893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52B6A0-0B87-4432-9B33-EE8BBC100DE4}">
      <dsp:nvSpPr>
        <dsp:cNvPr id="0" name=""/>
        <dsp:cNvSpPr/>
      </dsp:nvSpPr>
      <dsp:spPr>
        <a:xfrm>
          <a:off x="1877880" y="2899"/>
          <a:ext cx="4193805" cy="1626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159" tIns="172159" rIns="172159" bIns="172159" numCol="1" spcCol="1270" anchor="ctr" anchorCtr="0">
          <a:noAutofit/>
        </a:bodyPr>
        <a:lstStyle/>
        <a:p>
          <a:pPr marL="0" lvl="0" indent="0" algn="l" defTabSz="622300">
            <a:lnSpc>
              <a:spcPct val="100000"/>
            </a:lnSpc>
            <a:spcBef>
              <a:spcPct val="0"/>
            </a:spcBef>
            <a:spcAft>
              <a:spcPct val="35000"/>
            </a:spcAft>
            <a:buNone/>
          </a:pPr>
          <a:r>
            <a:rPr lang="en-US" sz="1400" b="1" kern="1200"/>
            <a:t>Impact on Privacy Protection</a:t>
          </a:r>
          <a:r>
            <a:rPr lang="en-US" sz="1400" kern="1200"/>
            <a:t>: We emphasize the importance of our work in enhancing privacy protection measures. By detecting a broader range of PII tags, our model contributes to more effective compliance with data privacy regulations and reduces the risk of privacy breaches.</a:t>
          </a:r>
        </a:p>
      </dsp:txBody>
      <dsp:txXfrm>
        <a:off x="1877880" y="2899"/>
        <a:ext cx="4193805" cy="1626702"/>
      </dsp:txXfrm>
    </dsp:sp>
    <dsp:sp modelId="{7D82675C-8DA0-4BA8-A03B-346F4630F287}">
      <dsp:nvSpPr>
        <dsp:cNvPr id="0" name=""/>
        <dsp:cNvSpPr/>
      </dsp:nvSpPr>
      <dsp:spPr>
        <a:xfrm>
          <a:off x="0" y="1981322"/>
          <a:ext cx="6245265" cy="16251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E3067-FD77-4681-9A8F-603AFB356884}">
      <dsp:nvSpPr>
        <dsp:cNvPr id="0" name=""/>
        <dsp:cNvSpPr/>
      </dsp:nvSpPr>
      <dsp:spPr>
        <a:xfrm>
          <a:off x="491597" y="2346972"/>
          <a:ext cx="894686" cy="893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F35927-29E3-48A2-90D7-E3EE674514C2}">
      <dsp:nvSpPr>
        <dsp:cNvPr id="0" name=""/>
        <dsp:cNvSpPr/>
      </dsp:nvSpPr>
      <dsp:spPr>
        <a:xfrm>
          <a:off x="1877880" y="1981322"/>
          <a:ext cx="4193805" cy="1626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159" tIns="172159" rIns="172159" bIns="172159" numCol="1" spcCol="1270" anchor="ctr" anchorCtr="0">
          <a:noAutofit/>
        </a:bodyPr>
        <a:lstStyle/>
        <a:p>
          <a:pPr marL="0" lvl="0" indent="0" algn="l" defTabSz="622300" rtl="0">
            <a:lnSpc>
              <a:spcPct val="100000"/>
            </a:lnSpc>
            <a:spcBef>
              <a:spcPct val="0"/>
            </a:spcBef>
            <a:spcAft>
              <a:spcPct val="35000"/>
            </a:spcAft>
            <a:buNone/>
          </a:pPr>
          <a:r>
            <a:rPr lang="en-US" sz="1400" b="0" kern="1200">
              <a:latin typeface="Calibri"/>
              <a:ea typeface="Calibri"/>
              <a:cs typeface="Calibri"/>
            </a:rPr>
            <a:t> </a:t>
          </a:r>
          <a:r>
            <a:rPr lang="en-US" sz="1400" b="1" kern="1200">
              <a:latin typeface="Calibri"/>
              <a:ea typeface="Calibri"/>
              <a:cs typeface="Calibri"/>
            </a:rPr>
            <a:t>Limitations</a:t>
          </a:r>
          <a:br>
            <a:rPr lang="en-US" sz="1400" b="0" kern="1200">
              <a:latin typeface="Calibri"/>
              <a:ea typeface="Calibri"/>
              <a:cs typeface="Calibri"/>
            </a:rPr>
          </a:br>
          <a:r>
            <a:rPr lang="en-US" sz="1400" b="0" kern="1200">
              <a:latin typeface="Calibri"/>
              <a:ea typeface="Calibri"/>
              <a:cs typeface="Calibri"/>
            </a:rPr>
            <a:t>1. Multilingual and Informal Texts</a:t>
          </a:r>
          <a:br>
            <a:rPr lang="en-US" sz="1400" b="0" kern="1200">
              <a:latin typeface="Calibri"/>
              <a:ea typeface="Calibri"/>
              <a:cs typeface="Calibri"/>
            </a:rPr>
          </a:br>
          <a:r>
            <a:rPr lang="en-US" sz="1400" b="0" kern="1200">
              <a:latin typeface="Calibri"/>
              <a:ea typeface="Calibri"/>
              <a:cs typeface="Calibri"/>
            </a:rPr>
            <a:t>2. Computational Resources</a:t>
          </a:r>
          <a:br>
            <a:rPr lang="en-US" sz="1400" b="0" kern="1200">
              <a:latin typeface="Calibri"/>
              <a:ea typeface="Calibri"/>
              <a:cs typeface="Calibri"/>
            </a:rPr>
          </a:br>
          <a:r>
            <a:rPr lang="en-US" sz="1400" b="0" kern="1200">
              <a:latin typeface="Calibri"/>
              <a:ea typeface="Calibri"/>
              <a:cs typeface="Calibri"/>
            </a:rPr>
            <a:t>3. Domain and Data </a:t>
          </a:r>
          <a:r>
            <a:rPr lang="en-US" sz="1400" b="0" kern="1200">
              <a:solidFill>
                <a:srgbClr val="000000"/>
              </a:solidFill>
              <a:latin typeface="Calibri"/>
              <a:ea typeface="Calibri"/>
              <a:cs typeface="Calibri"/>
            </a:rPr>
            <a:t>Dependence </a:t>
          </a:r>
          <a:br>
            <a:rPr lang="en-US" sz="1400" b="0" kern="1200">
              <a:latin typeface="Calibri"/>
              <a:ea typeface="Calibri"/>
              <a:cs typeface="Calibri"/>
            </a:rPr>
          </a:br>
          <a:r>
            <a:rPr lang="en-US" sz="1400" b="0" kern="1200">
              <a:latin typeface="Calibri"/>
              <a:ea typeface="Calibri"/>
              <a:cs typeface="Calibri"/>
            </a:rPr>
            <a:t>4. Robustness to Adversarial Inputs</a:t>
          </a:r>
        </a:p>
      </dsp:txBody>
      <dsp:txXfrm>
        <a:off x="1877880" y="1981322"/>
        <a:ext cx="4193805" cy="1626702"/>
      </dsp:txXfrm>
    </dsp:sp>
    <dsp:sp modelId="{040E9047-C41D-44B4-A985-A0129D9C8D21}">
      <dsp:nvSpPr>
        <dsp:cNvPr id="0" name=""/>
        <dsp:cNvSpPr/>
      </dsp:nvSpPr>
      <dsp:spPr>
        <a:xfrm>
          <a:off x="0" y="3959744"/>
          <a:ext cx="6245265" cy="16251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A8A3E-EDBB-4E7C-A9BA-B075773D423F}">
      <dsp:nvSpPr>
        <dsp:cNvPr id="0" name=""/>
        <dsp:cNvSpPr/>
      </dsp:nvSpPr>
      <dsp:spPr>
        <a:xfrm>
          <a:off x="491597" y="4325395"/>
          <a:ext cx="894686" cy="893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F3ACF4-9982-4117-9C9D-B8BB0D0A0274}">
      <dsp:nvSpPr>
        <dsp:cNvPr id="0" name=""/>
        <dsp:cNvSpPr/>
      </dsp:nvSpPr>
      <dsp:spPr>
        <a:xfrm>
          <a:off x="1877880" y="3959744"/>
          <a:ext cx="4193805" cy="1626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159" tIns="172159" rIns="172159" bIns="172159" numCol="1" spcCol="1270" anchor="ctr" anchorCtr="0">
          <a:noAutofit/>
        </a:bodyPr>
        <a:lstStyle/>
        <a:p>
          <a:pPr marL="0" lvl="0" indent="0" algn="l" defTabSz="622300" rtl="0">
            <a:lnSpc>
              <a:spcPct val="100000"/>
            </a:lnSpc>
            <a:spcBef>
              <a:spcPct val="0"/>
            </a:spcBef>
            <a:spcAft>
              <a:spcPct val="35000"/>
            </a:spcAft>
            <a:buNone/>
          </a:pPr>
          <a:r>
            <a:rPr lang="en-US" sz="1400" b="1" kern="1200"/>
            <a:t>Future Directions</a:t>
          </a:r>
          <a:r>
            <a:rPr lang="en-US" sz="1400" kern="1200"/>
            <a:t>: Extend the model to support multiple languages</a:t>
          </a:r>
          <a:r>
            <a:rPr lang="en-US" sz="1400" kern="1200">
              <a:solidFill>
                <a:srgbClr val="010000"/>
              </a:solidFill>
              <a:latin typeface="Calibri Light" panose="020F0302020204030204"/>
            </a:rPr>
            <a:t>, </a:t>
          </a:r>
          <a:r>
            <a:rPr lang="en-US" sz="1400" kern="1200">
              <a:latin typeface="Calibri Light" panose="020F0302020204030204"/>
            </a:rPr>
            <a:t>optimize</a:t>
          </a:r>
          <a:r>
            <a:rPr lang="en-US" sz="1400" kern="1200"/>
            <a:t> the architecture for real-time and edge deployment</a:t>
          </a:r>
          <a:r>
            <a:rPr lang="en-US" sz="1400" kern="1200">
              <a:solidFill>
                <a:srgbClr val="010000"/>
              </a:solidFill>
              <a:latin typeface="Calibri Light" panose="020F0302020204030204"/>
            </a:rPr>
            <a:t> </a:t>
          </a:r>
          <a:r>
            <a:rPr lang="en-US" sz="1400" kern="1200">
              <a:latin typeface="Calibri Light" panose="020F0302020204030204"/>
            </a:rPr>
            <a:t>and</a:t>
          </a:r>
          <a:r>
            <a:rPr lang="en-US" sz="1400" kern="1200">
              <a:solidFill>
                <a:srgbClr val="010000"/>
              </a:solidFill>
              <a:latin typeface="Calibri Light" panose="020F0302020204030204"/>
            </a:rPr>
            <a:t> </a:t>
          </a:r>
          <a:r>
            <a:rPr lang="en-US" sz="1400" kern="1200">
              <a:latin typeface="Calibri Light" panose="020F0302020204030204"/>
            </a:rPr>
            <a:t>improve</a:t>
          </a:r>
          <a:r>
            <a:rPr lang="en-US" sz="1400" kern="1200"/>
            <a:t> generalization to new domains by integrating unsupervised domain adaptation</a:t>
          </a:r>
          <a:r>
            <a:rPr lang="en-US" sz="1400" kern="1200">
              <a:solidFill>
                <a:srgbClr val="010000"/>
              </a:solidFill>
              <a:latin typeface="Calibri Light" panose="020F0302020204030204"/>
            </a:rPr>
            <a:t>. </a:t>
          </a:r>
          <a:br>
            <a:rPr lang="en-US" sz="1400" kern="1200">
              <a:latin typeface="Calibri Light" panose="020F0302020204030204"/>
            </a:rPr>
          </a:br>
          <a:br>
            <a:rPr lang="en-US" sz="1400" kern="1200">
              <a:latin typeface="Calibri Light" panose="020F0302020204030204"/>
            </a:rPr>
          </a:br>
          <a:endParaRPr lang="en-US" sz="1400" kern="1200">
            <a:latin typeface="Calibri"/>
            <a:ea typeface="Calibri"/>
            <a:cs typeface="Calibri"/>
          </a:endParaRPr>
        </a:p>
      </dsp:txBody>
      <dsp:txXfrm>
        <a:off x="1877880" y="3959744"/>
        <a:ext cx="4193805" cy="16267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306852-874F-4E72-8A77-B3021E091073}" type="datetimeFigureOut">
              <a:t>4/25/25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78F01-FB59-4303-B0CD-C3EDF6E8D615}" type="slidenum">
              <a:t>‹#›</a:t>
            </a:fld>
            <a:endParaRPr lang="en-US"/>
          </a:p>
        </p:txBody>
      </p:sp>
    </p:spTree>
    <p:extLst>
      <p:ext uri="{BB962C8B-B14F-4D97-AF65-F5344CB8AC3E}">
        <p14:creationId xmlns:p14="http://schemas.microsoft.com/office/powerpoint/2010/main" val="356441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we'll present our work on advanced PII detection using transformer models - a critical solution for modern data privacy challenges</a:t>
            </a:r>
          </a:p>
        </p:txBody>
      </p:sp>
      <p:sp>
        <p:nvSpPr>
          <p:cNvPr id="4" name="Slide Number Placeholder 3"/>
          <p:cNvSpPr>
            <a:spLocks noGrp="1"/>
          </p:cNvSpPr>
          <p:nvPr>
            <p:ph type="sldNum" sz="quarter" idx="5"/>
          </p:nvPr>
        </p:nvSpPr>
        <p:spPr/>
        <p:txBody>
          <a:bodyPr/>
          <a:lstStyle/>
          <a:p>
            <a:fld id="{87B78F01-FB59-4303-B0CD-C3EDF6E8D615}" type="slidenum">
              <a:rPr lang="en-US"/>
              <a:t>1</a:t>
            </a:fld>
            <a:endParaRPr lang="en-US"/>
          </a:p>
        </p:txBody>
      </p:sp>
    </p:spTree>
    <p:extLst>
      <p:ext uri="{BB962C8B-B14F-4D97-AF65-F5344CB8AC3E}">
        <p14:creationId xmlns:p14="http://schemas.microsoft.com/office/powerpoint/2010/main" val="2144435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81DAC-F9A3-4D42-C78D-2CE8D19830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37A347-A987-A276-102B-B82FF616E0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6CF59F-F760-1578-8E2A-8E85557F503F}"/>
              </a:ext>
            </a:extLst>
          </p:cNvPr>
          <p:cNvSpPr>
            <a:spLocks noGrp="1"/>
          </p:cNvSpPr>
          <p:nvPr>
            <p:ph type="body" idx="1"/>
          </p:nvPr>
        </p:nvSpPr>
        <p:spPr/>
        <p:txBody>
          <a:bodyPr/>
          <a:lstStyle/>
          <a:p>
            <a:r>
              <a:rPr lang="en-US" dirty="0"/>
              <a:t>Here’s a quick comparison of traditional methods vs our solution.</a:t>
            </a:r>
            <a:br>
              <a:rPr lang="en-US" dirty="0">
                <a:cs typeface="+mn-lt"/>
              </a:rPr>
            </a:br>
            <a:endParaRPr lang="en-US" dirty="0">
              <a:ea typeface="Calibri"/>
              <a:cs typeface="Calibri"/>
            </a:endParaRPr>
          </a:p>
          <a:p>
            <a:pPr marL="171450" indent="-171450">
              <a:buFont typeface="Arial"/>
              <a:buChar char="•"/>
            </a:pPr>
            <a:r>
              <a:rPr lang="en-US" dirty="0"/>
              <a:t>Traditional models like BERT handle only 512 tokens, which means they lose context in longer texts. Our model handles 2,048 tokens using overlapping chunks with windowed attention — keeping context while being efficient.</a:t>
            </a:r>
            <a:endParaRPr lang="en-US" dirty="0">
              <a:ea typeface="Calibri"/>
              <a:cs typeface="+mn-lt"/>
            </a:endParaRPr>
          </a:p>
          <a:p>
            <a:pPr marL="171450" indent="-171450">
              <a:buFont typeface="Arial"/>
              <a:buChar char="•"/>
            </a:pPr>
            <a:r>
              <a:rPr lang="en-US" dirty="0"/>
              <a:t>We use a more advanced 12-layer transformer with dynamic gradient updates, instead of basic </a:t>
            </a:r>
            <a:r>
              <a:rPr lang="en-US" dirty="0" err="1"/>
              <a:t>BiLSTM</a:t>
            </a:r>
            <a:r>
              <a:rPr lang="en-US" dirty="0"/>
              <a:t> or static models.</a:t>
            </a:r>
            <a:endParaRPr lang="en-US" dirty="0">
              <a:ea typeface="Calibri"/>
              <a:cs typeface="Calibri"/>
            </a:endParaRPr>
          </a:p>
          <a:p>
            <a:pPr marL="171450" indent="-171450">
              <a:buFont typeface="Arial"/>
              <a:buChar char="•"/>
            </a:pPr>
            <a:r>
              <a:rPr lang="en-US" dirty="0"/>
              <a:t>It’s also more efficient — using just 4.8GB of VRAM compared to 8.1GB for BERT-Large, thanks to mixed precision and checkpointing.</a:t>
            </a:r>
            <a:endParaRPr lang="en-US" dirty="0">
              <a:ea typeface="Calibri"/>
              <a:cs typeface="Calibri"/>
            </a:endParaRPr>
          </a:p>
          <a:p>
            <a:pPr marL="171450" indent="-171450">
              <a:buFont typeface="Arial"/>
              <a:buChar char="•"/>
            </a:pPr>
            <a:r>
              <a:rPr lang="en-US" dirty="0"/>
              <a:t>And finally, instead of just 10–15 PII types, our model supports 93 — including modern entities like crypto addresses and IPs.</a:t>
            </a:r>
            <a:endParaRPr lang="en-US" dirty="0">
              <a:ea typeface="Calibri" panose="020F0502020204030204"/>
              <a:cs typeface="Calibri" panose="020F0502020204030204"/>
            </a:endParaRPr>
          </a:p>
          <a:p>
            <a:endParaRPr lang="en-US" dirty="0">
              <a:cs typeface="+mn-lt"/>
            </a:endParaRPr>
          </a:p>
        </p:txBody>
      </p:sp>
      <p:sp>
        <p:nvSpPr>
          <p:cNvPr id="4" name="Slide Number Placeholder 3">
            <a:extLst>
              <a:ext uri="{FF2B5EF4-FFF2-40B4-BE49-F238E27FC236}">
                <a16:creationId xmlns:a16="http://schemas.microsoft.com/office/drawing/2014/main" id="{3601FA4E-1D0B-4332-C656-479552AE9959}"/>
              </a:ext>
            </a:extLst>
          </p:cNvPr>
          <p:cNvSpPr>
            <a:spLocks noGrp="1"/>
          </p:cNvSpPr>
          <p:nvPr>
            <p:ph type="sldNum" sz="quarter" idx="5"/>
          </p:nvPr>
        </p:nvSpPr>
        <p:spPr/>
        <p:txBody>
          <a:bodyPr/>
          <a:lstStyle/>
          <a:p>
            <a:fld id="{87B78F01-FB59-4303-B0CD-C3EDF6E8D615}" type="slidenum">
              <a:t>10</a:t>
            </a:fld>
            <a:endParaRPr lang="en-US"/>
          </a:p>
        </p:txBody>
      </p:sp>
    </p:spTree>
    <p:extLst>
      <p:ext uri="{BB962C8B-B14F-4D97-AF65-F5344CB8AC3E}">
        <p14:creationId xmlns:p14="http://schemas.microsoft.com/office/powerpoint/2010/main" val="887119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7B463-6BDC-E69F-BFF8-4604A3E554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D2D584-0F90-3760-FB05-72324815A3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A48BC8-771D-578E-8DF8-5BCBE7BE6040}"/>
              </a:ext>
            </a:extLst>
          </p:cNvPr>
          <p:cNvSpPr>
            <a:spLocks noGrp="1"/>
          </p:cNvSpPr>
          <p:nvPr>
            <p:ph type="body" idx="1"/>
          </p:nvPr>
        </p:nvSpPr>
        <p:spPr/>
        <p:txBody>
          <a:bodyPr/>
          <a:lstStyle/>
          <a:p>
            <a:pPr marL="171450" indent="-171450">
              <a:buFont typeface="Arial"/>
              <a:buChar char="•"/>
            </a:pPr>
            <a:r>
              <a:rPr lang="en-US" dirty="0"/>
              <a:t>Our model achieved a </a:t>
            </a:r>
            <a:r>
              <a:rPr lang="en-US" b="1" dirty="0"/>
              <a:t>99.36 F1 score</a:t>
            </a:r>
            <a:r>
              <a:rPr lang="en-US" dirty="0"/>
              <a:t>, which looks higher than </a:t>
            </a:r>
            <a:r>
              <a:rPr lang="en-US" dirty="0" err="1"/>
              <a:t>Fastino’s</a:t>
            </a:r>
            <a:r>
              <a:rPr lang="en-US" dirty="0"/>
              <a:t> 96.94%. But it’s important to note we’re using a stricter evaluation — we require </a:t>
            </a:r>
            <a:r>
              <a:rPr lang="en-US" b="1" dirty="0"/>
              <a:t>exact span matches</a:t>
            </a:r>
            <a:r>
              <a:rPr lang="en-US" dirty="0"/>
              <a:t>, while </a:t>
            </a:r>
            <a:r>
              <a:rPr lang="en-US" dirty="0" err="1"/>
              <a:t>Fastino</a:t>
            </a:r>
            <a:r>
              <a:rPr lang="en-US" dirty="0"/>
              <a:t> uses a </a:t>
            </a:r>
            <a:r>
              <a:rPr lang="en-US" b="1" dirty="0"/>
              <a:t>relaxed metric</a:t>
            </a:r>
            <a:r>
              <a:rPr lang="en-US" dirty="0"/>
              <a:t> that allows partial matches. So it’s not a direct comparison.</a:t>
            </a:r>
          </a:p>
          <a:p>
            <a:pPr marL="171450" indent="-171450">
              <a:buFont typeface="Arial"/>
              <a:buChar char="•"/>
            </a:pPr>
            <a:r>
              <a:rPr lang="en-US" dirty="0"/>
              <a:t>Latency-wise, our current number is around 4500ms, but that’s just an </a:t>
            </a:r>
            <a:r>
              <a:rPr lang="en-US" b="1" dirty="0"/>
              <a:t>initial estimate</a:t>
            </a:r>
            <a:r>
              <a:rPr lang="en-US" dirty="0"/>
              <a:t>. We’re still optimizing, and with better hardware and tuning, we expect that to go down significantly. Current latency is unoptimized and measured on baseline hardware; not directly comparable to industry models optimized for speed</a:t>
            </a:r>
            <a:endParaRPr lang="en-US" dirty="0">
              <a:ea typeface="Calibri"/>
              <a:cs typeface="Calibri"/>
            </a:endParaRPr>
          </a:p>
          <a:p>
            <a:pPr marL="171450" indent="-171450">
              <a:buFont typeface="Arial"/>
              <a:buChar char="•"/>
            </a:pPr>
            <a:r>
              <a:rPr lang="en-US" dirty="0"/>
              <a:t>Even compared to </a:t>
            </a:r>
            <a:r>
              <a:rPr lang="en-US" dirty="0" err="1"/>
              <a:t>Fastino</a:t>
            </a:r>
            <a:r>
              <a:rPr lang="en-US" dirty="0"/>
              <a:t> Gemini and Shen et al modified DeepSeek, our model leads in accuracy, showing strong performance across both precision and recall.</a:t>
            </a:r>
            <a:endParaRPr lang="en-US" dirty="0">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FDF1C696-8815-69C2-99BE-5C9B08B48F0E}"/>
              </a:ext>
            </a:extLst>
          </p:cNvPr>
          <p:cNvSpPr>
            <a:spLocks noGrp="1"/>
          </p:cNvSpPr>
          <p:nvPr>
            <p:ph type="sldNum" sz="quarter" idx="5"/>
          </p:nvPr>
        </p:nvSpPr>
        <p:spPr/>
        <p:txBody>
          <a:bodyPr/>
          <a:lstStyle/>
          <a:p>
            <a:fld id="{87B78F01-FB59-4303-B0CD-C3EDF6E8D615}" type="slidenum">
              <a:rPr lang="en-US"/>
              <a:t>11</a:t>
            </a:fld>
            <a:endParaRPr lang="en-US"/>
          </a:p>
        </p:txBody>
      </p:sp>
    </p:spTree>
    <p:extLst>
      <p:ext uri="{BB962C8B-B14F-4D97-AF65-F5344CB8AC3E}">
        <p14:creationId xmlns:p14="http://schemas.microsoft.com/office/powerpoint/2010/main" val="1996617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shows a quick demo of our model in action.</a:t>
            </a:r>
          </a:p>
          <a:p>
            <a:pPr marL="171450" indent="-171450">
              <a:buFont typeface="Arial"/>
              <a:buChar char="•"/>
            </a:pPr>
            <a:r>
              <a:rPr lang="en-US"/>
              <a:t>On the </a:t>
            </a:r>
            <a:r>
              <a:rPr lang="en-US" b="1"/>
              <a:t>left</a:t>
            </a:r>
            <a:r>
              <a:rPr lang="en-US"/>
              <a:t>, you can see the original input sentences containing PII. And on the </a:t>
            </a:r>
            <a:r>
              <a:rPr lang="en-US" b="1"/>
              <a:t>right</a:t>
            </a:r>
            <a:r>
              <a:rPr lang="en-US"/>
              <a:t>, you’ll see how our model detects and masks that information.</a:t>
            </a:r>
            <a:endParaRPr lang="en-US">
              <a:ea typeface="Calibri"/>
              <a:cs typeface="Calibri"/>
            </a:endParaRPr>
          </a:p>
          <a:p>
            <a:pPr marL="171450" indent="-171450">
              <a:buFont typeface="Arial"/>
              <a:buChar char="•"/>
            </a:pPr>
            <a:r>
              <a:rPr lang="en-US"/>
              <a:t>The video plays through a few examples — notice how ZIP codes, counties, names, and other entities are all accurately masked using </a:t>
            </a:r>
            <a:r>
              <a:rPr lang="en-US" b="1"/>
              <a:t>BIO labels</a:t>
            </a:r>
            <a:r>
              <a:rPr lang="en-US"/>
              <a:t> like [B-ZIPCODE].</a:t>
            </a:r>
            <a:endParaRPr lang="en-US">
              <a:ea typeface="Calibri"/>
              <a:cs typeface="Calibri"/>
            </a:endParaRPr>
          </a:p>
          <a:p>
            <a:pPr marL="171450" indent="-171450">
              <a:buFont typeface="Arial"/>
              <a:buChar char="•"/>
            </a:pPr>
            <a:r>
              <a:rPr lang="en-US"/>
              <a:t>It gives a clear, visual idea of how well the system performs on both </a:t>
            </a:r>
            <a:r>
              <a:rPr lang="en-US" b="1"/>
              <a:t>synthetic</a:t>
            </a:r>
            <a:r>
              <a:rPr lang="en-US"/>
              <a:t> and real </a:t>
            </a:r>
            <a:r>
              <a:rPr lang="en-US" b="1"/>
              <a:t>PII43k</a:t>
            </a:r>
            <a:r>
              <a:rPr lang="en-US"/>
              <a:t> data.</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87B78F01-FB59-4303-B0CD-C3EDF6E8D615}" type="slidenum">
              <a:rPr lang="en-US"/>
              <a:t>12</a:t>
            </a:fld>
            <a:endParaRPr lang="en-US"/>
          </a:p>
        </p:txBody>
      </p:sp>
    </p:spTree>
    <p:extLst>
      <p:ext uri="{BB962C8B-B14F-4D97-AF65-F5344CB8AC3E}">
        <p14:creationId xmlns:p14="http://schemas.microsoft.com/office/powerpoint/2010/main" val="1420649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To wrap up — our model helps enhance privacy protection by detecting a wider range of PII types, improving compliance and reducing breach risks.</a:t>
            </a:r>
          </a:p>
          <a:p>
            <a:pPr marL="171450" indent="-171450">
              <a:buFont typeface="Arial"/>
              <a:buChar char="•"/>
            </a:pPr>
            <a:r>
              <a:rPr lang="en-US"/>
              <a:t>That said, we do have limitations — like challenges with informal or multilingual text, high compute needs, and reliance on specific domains.</a:t>
            </a:r>
            <a:endParaRPr lang="en-US">
              <a:ea typeface="Calibri"/>
              <a:cs typeface="Calibri"/>
            </a:endParaRPr>
          </a:p>
          <a:p>
            <a:pPr marL="171450" indent="-171450">
              <a:buFont typeface="Arial"/>
              <a:buChar char="•"/>
            </a:pPr>
            <a:r>
              <a:rPr lang="en-US"/>
              <a:t>Looking ahead, we plan to expand to multiple languages, optimize for real-time use, and improve adaptability through unsupervised domain adaptation.</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87B78F01-FB59-4303-B0CD-C3EDF6E8D615}" type="slidenum">
              <a:rPr lang="en-US"/>
              <a:t>13</a:t>
            </a:fld>
            <a:endParaRPr lang="en-US"/>
          </a:p>
        </p:txBody>
      </p:sp>
    </p:spTree>
    <p:extLst>
      <p:ext uri="{BB962C8B-B14F-4D97-AF65-F5344CB8AC3E}">
        <p14:creationId xmlns:p14="http://schemas.microsoft.com/office/powerpoint/2010/main" val="3832615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mn-lt"/>
              </a:rPr>
              <a:t>PII </a:t>
            </a:r>
            <a:r>
              <a:rPr lang="en-US" dirty="0"/>
              <a:t>or Personally Identifiable Information </a:t>
            </a:r>
            <a:r>
              <a:rPr lang="en-US" dirty="0">
                <a:ea typeface="Calibri"/>
                <a:cs typeface="+mn-lt"/>
              </a:rPr>
              <a:t>is </a:t>
            </a:r>
            <a:r>
              <a:rPr lang="en-US" dirty="0"/>
              <a:t>any data that can identify individuals alone or when combined either directly or indirectly.</a:t>
            </a:r>
            <a:br>
              <a:rPr lang="en-US" dirty="0">
                <a:ea typeface="Calibri"/>
                <a:cs typeface="+mn-lt"/>
              </a:rPr>
            </a:br>
            <a:br>
              <a:rPr lang="en-US" dirty="0">
                <a:cs typeface="+mn-lt"/>
              </a:rPr>
            </a:br>
            <a:r>
              <a:rPr lang="en-US" dirty="0"/>
              <a:t>PII isn't just about obvious identifiers like Social Security numbers. For example in healthcare data, even ZIP code + birthdate can be used to identify a person. Our model here handles both sensitive PII like medical records and non-sensitive PII like job titles, which can become sensitive in combination</a:t>
            </a:r>
          </a:p>
        </p:txBody>
      </p:sp>
      <p:sp>
        <p:nvSpPr>
          <p:cNvPr id="4" name="Slide Number Placeholder 3"/>
          <p:cNvSpPr>
            <a:spLocks noGrp="1"/>
          </p:cNvSpPr>
          <p:nvPr>
            <p:ph type="sldNum" sz="quarter" idx="5"/>
          </p:nvPr>
        </p:nvSpPr>
        <p:spPr/>
        <p:txBody>
          <a:bodyPr/>
          <a:lstStyle/>
          <a:p>
            <a:fld id="{87B78F01-FB59-4303-B0CD-C3EDF6E8D615}" type="slidenum">
              <a:t>2</a:t>
            </a:fld>
            <a:endParaRPr lang="en-US"/>
          </a:p>
        </p:txBody>
      </p:sp>
    </p:spTree>
    <p:extLst>
      <p:ext uri="{BB962C8B-B14F-4D97-AF65-F5344CB8AC3E}">
        <p14:creationId xmlns:p14="http://schemas.microsoft.com/office/powerpoint/2010/main" val="71362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D1B0D-4575-43F1-A680-E0C300A4AB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14AA2-1B16-9E3D-A84A-C93904A373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6A1E4E-0190-6FFD-B9E5-1330DC49AF7A}"/>
              </a:ext>
            </a:extLst>
          </p:cNvPr>
          <p:cNvSpPr>
            <a:spLocks noGrp="1"/>
          </p:cNvSpPr>
          <p:nvPr>
            <p:ph type="body" idx="1"/>
          </p:nvPr>
        </p:nvSpPr>
        <p:spPr/>
        <p:txBody>
          <a:bodyPr/>
          <a:lstStyle/>
          <a:p>
            <a:r>
              <a:rPr lang="en-US" dirty="0"/>
              <a:t>Adversaries can exploit model outputs to extract sensitive data, leading to breaches. One such threat is Membership Inference Attacks, where attackers determine if specific records were used in training, thus exposing private details.</a:t>
            </a:r>
          </a:p>
          <a:p>
            <a:r>
              <a:rPr lang="en-US" dirty="0"/>
              <a:t> </a:t>
            </a:r>
            <a:endParaRPr lang="en-US" dirty="0">
              <a:ea typeface="Calibri"/>
              <a:cs typeface="Calibri"/>
            </a:endParaRPr>
          </a:p>
          <a:p>
            <a:r>
              <a:rPr lang="en-US" dirty="0"/>
              <a:t>Traditional PII detection focuses on obvious tags like names and emails but often misses less obvious data such as IPs, biometrics, and geolocation, leaving gaps in protection.</a:t>
            </a:r>
            <a:endParaRPr lang="en-US" dirty="0">
              <a:ea typeface="Calibri"/>
              <a:cs typeface="Calibri"/>
            </a:endParaRPr>
          </a:p>
          <a:p>
            <a:r>
              <a:rPr lang="en-US" dirty="0"/>
              <a:t> </a:t>
            </a:r>
            <a:endParaRPr lang="en-US" dirty="0">
              <a:ea typeface="Calibri"/>
              <a:cs typeface="Calibri"/>
            </a:endParaRPr>
          </a:p>
          <a:p>
            <a:r>
              <a:rPr lang="en-US" dirty="0"/>
              <a:t>Regulations aim to safeguard data, yet breaches remain costly—IBM estimates ransomware-related breaches at $5.13 million on average.</a:t>
            </a:r>
            <a:endParaRPr lang="en-US" dirty="0">
              <a:ea typeface="Calibri"/>
              <a:cs typeface="Calibri"/>
            </a:endParaRPr>
          </a:p>
        </p:txBody>
      </p:sp>
      <p:sp>
        <p:nvSpPr>
          <p:cNvPr id="4" name="Slide Number Placeholder 3">
            <a:extLst>
              <a:ext uri="{FF2B5EF4-FFF2-40B4-BE49-F238E27FC236}">
                <a16:creationId xmlns:a16="http://schemas.microsoft.com/office/drawing/2014/main" id="{5ABB9291-347C-51D4-7511-86E79F275058}"/>
              </a:ext>
            </a:extLst>
          </p:cNvPr>
          <p:cNvSpPr>
            <a:spLocks noGrp="1"/>
          </p:cNvSpPr>
          <p:nvPr>
            <p:ph type="sldNum" sz="quarter" idx="5"/>
          </p:nvPr>
        </p:nvSpPr>
        <p:spPr/>
        <p:txBody>
          <a:bodyPr/>
          <a:lstStyle/>
          <a:p>
            <a:fld id="{87B78F01-FB59-4303-B0CD-C3EDF6E8D615}" type="slidenum">
              <a:t>3</a:t>
            </a:fld>
            <a:endParaRPr lang="en-US"/>
          </a:p>
        </p:txBody>
      </p:sp>
    </p:spTree>
    <p:extLst>
      <p:ext uri="{BB962C8B-B14F-4D97-AF65-F5344CB8AC3E}">
        <p14:creationId xmlns:p14="http://schemas.microsoft.com/office/powerpoint/2010/main" val="3540597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current PII detection systems are rule-based with limited, fixed tags, struggling to adapt to evolving, context-dependent PII.</a:t>
            </a:r>
          </a:p>
          <a:p>
            <a:r>
              <a:rPr lang="en-US"/>
              <a:t> </a:t>
            </a:r>
            <a:endParaRPr lang="en-US">
              <a:ea typeface="Calibri"/>
              <a:cs typeface="Calibri"/>
            </a:endParaRPr>
          </a:p>
          <a:p>
            <a:r>
              <a:rPr lang="en-US"/>
              <a:t>Our goal is to build a deep learning Named Entity Recognition model to detect 93 PII tags, far surpassing the typical 10-15 tag range of existing systems.</a:t>
            </a:r>
            <a:endParaRPr lang="en-US">
              <a:ea typeface="Calibri"/>
              <a:cs typeface="Calibri"/>
            </a:endParaRPr>
          </a:p>
        </p:txBody>
      </p:sp>
      <p:sp>
        <p:nvSpPr>
          <p:cNvPr id="4" name="Slide Number Placeholder 3"/>
          <p:cNvSpPr>
            <a:spLocks noGrp="1"/>
          </p:cNvSpPr>
          <p:nvPr>
            <p:ph type="sldNum" sz="quarter" idx="5"/>
          </p:nvPr>
        </p:nvSpPr>
        <p:spPr/>
        <p:txBody>
          <a:bodyPr/>
          <a:lstStyle/>
          <a:p>
            <a:fld id="{87B78F01-FB59-4303-B0CD-C3EDF6E8D615}" type="slidenum">
              <a:t>4</a:t>
            </a:fld>
            <a:endParaRPr lang="en-US"/>
          </a:p>
        </p:txBody>
      </p:sp>
    </p:spTree>
    <p:extLst>
      <p:ext uri="{BB962C8B-B14F-4D97-AF65-F5344CB8AC3E}">
        <p14:creationId xmlns:p14="http://schemas.microsoft.com/office/powerpoint/2010/main" val="381232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 follow a B I O Tag system which means: Beginning, Inside and Outside</a:t>
            </a:r>
            <a:br>
              <a:rPr lang="en-US">
                <a:ea typeface="Calibri"/>
                <a:cs typeface="+mn-lt"/>
              </a:rPr>
            </a:br>
            <a:endParaRPr lang="en-US">
              <a:ea typeface="Calibri"/>
              <a:cs typeface="+mn-lt"/>
            </a:endParaRPr>
          </a:p>
          <a:p>
            <a:r>
              <a:rPr lang="en-US"/>
              <a:t>Here, some of the tags being used are shown</a:t>
            </a:r>
            <a:endParaRPr lang="en-US">
              <a:ea typeface="Calibri"/>
              <a:cs typeface="Calibri" panose="020F0502020204030204"/>
            </a:endParaRPr>
          </a:p>
          <a:p>
            <a:br>
              <a:rPr lang="en-US">
                <a:ea typeface="Calibri"/>
                <a:cs typeface="+mn-lt"/>
              </a:rPr>
            </a:br>
            <a:r>
              <a:rPr lang="en-US">
                <a:ea typeface="Calibri"/>
                <a:cs typeface="Calibri"/>
              </a:rPr>
              <a:t>And some of the tags are ETH Wallet Address, Job Type, Currency, etc.</a:t>
            </a:r>
            <a:endParaRPr lang="en-US">
              <a:ea typeface="Calibri"/>
              <a:cs typeface="+mn-lt"/>
            </a:endParaRPr>
          </a:p>
        </p:txBody>
      </p:sp>
      <p:sp>
        <p:nvSpPr>
          <p:cNvPr id="4" name="Slide Number Placeholder 3"/>
          <p:cNvSpPr>
            <a:spLocks noGrp="1"/>
          </p:cNvSpPr>
          <p:nvPr>
            <p:ph type="sldNum" sz="quarter" idx="5"/>
          </p:nvPr>
        </p:nvSpPr>
        <p:spPr/>
        <p:txBody>
          <a:bodyPr/>
          <a:lstStyle/>
          <a:p>
            <a:fld id="{87B78F01-FB59-4303-B0CD-C3EDF6E8D615}" type="slidenum">
              <a:rPr lang="en-US"/>
              <a:t>5</a:t>
            </a:fld>
            <a:endParaRPr lang="en-US"/>
          </a:p>
        </p:txBody>
      </p:sp>
    </p:spTree>
    <p:extLst>
      <p:ext uri="{BB962C8B-B14F-4D97-AF65-F5344CB8AC3E}">
        <p14:creationId xmlns:p14="http://schemas.microsoft.com/office/powerpoint/2010/main" val="1701549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dirty="0"/>
              <a:t>We use </a:t>
            </a:r>
            <a:r>
              <a:rPr lang="en-US" b="1" dirty="0"/>
              <a:t>DeBERTaV3</a:t>
            </a:r>
            <a:r>
              <a:rPr lang="en-US" dirty="0"/>
              <a:t> as the backbone model — it’s a transformer architecture that’s well-regarded for its </a:t>
            </a:r>
            <a:r>
              <a:rPr lang="en-US" b="1" dirty="0"/>
              <a:t>disentangled attention mechanism</a:t>
            </a:r>
            <a:r>
              <a:rPr lang="en-US" dirty="0"/>
              <a:t>, which helps it better understand the relationship between words and their relative positions in context. This gives us stronger language modeling, especially for nuanced text like personal identifiers. </a:t>
            </a:r>
          </a:p>
          <a:p>
            <a:pPr marL="285750" indent="-285750">
              <a:lnSpc>
                <a:spcPct val="90000"/>
              </a:lnSpc>
              <a:spcBef>
                <a:spcPts val="1000"/>
              </a:spcBef>
              <a:buFont typeface="Arial"/>
              <a:buChar char="•"/>
            </a:pPr>
            <a:r>
              <a:rPr lang="en-US" dirty="0"/>
              <a:t>We fine-tuned the model specifically for </a:t>
            </a:r>
            <a:r>
              <a:rPr lang="en-US" b="1" dirty="0"/>
              <a:t>token-level classification</a:t>
            </a:r>
            <a:r>
              <a:rPr lang="en-US" dirty="0"/>
              <a:t>, using the </a:t>
            </a:r>
            <a:r>
              <a:rPr lang="en-US" b="1" dirty="0"/>
              <a:t>BIO tagging scheme </a:t>
            </a:r>
            <a:r>
              <a:rPr lang="en-US" dirty="0"/>
              <a:t>and it allows us to precisely label where PII entities start and end within a sequence.</a:t>
            </a:r>
          </a:p>
          <a:p>
            <a:pPr marL="285750" indent="-285750">
              <a:lnSpc>
                <a:spcPct val="90000"/>
              </a:lnSpc>
              <a:spcBef>
                <a:spcPts val="1000"/>
              </a:spcBef>
              <a:buFont typeface="Arial"/>
              <a:buChar char="•"/>
            </a:pPr>
            <a:r>
              <a:rPr lang="en-US" dirty="0"/>
              <a:t>To optimize both memory and inference time, we enabled </a:t>
            </a:r>
            <a:r>
              <a:rPr lang="en-US" b="1" dirty="0"/>
              <a:t>mixed precision training</a:t>
            </a:r>
            <a:r>
              <a:rPr lang="en-US" dirty="0"/>
              <a:t> using </a:t>
            </a:r>
            <a:r>
              <a:rPr lang="en-US" b="1" dirty="0"/>
              <a:t>FP16</a:t>
            </a:r>
            <a:r>
              <a:rPr lang="en-US" dirty="0"/>
              <a:t> — that’s 16-bit floating point — which speeds up processing significantly while maintaining accuracy.</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87B78F01-FB59-4303-B0CD-C3EDF6E8D615}" type="slidenum">
              <a:rPr lang="en-US"/>
              <a:t>6</a:t>
            </a:fld>
            <a:endParaRPr lang="en-US"/>
          </a:p>
        </p:txBody>
      </p:sp>
    </p:spTree>
    <p:extLst>
      <p:ext uri="{BB962C8B-B14F-4D97-AF65-F5344CB8AC3E}">
        <p14:creationId xmlns:p14="http://schemas.microsoft.com/office/powerpoint/2010/main" val="502162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break down our model architecture. At its core is the DeBERTaV3 transformer backbone, which uses a novel disentangled attention mechanism. Unlike traditional transformers that treat content and position equally, this separates content-to-content, content-to-position, and position-to-position attention. This allows the model to better understand phrases like 'John, residing at 123 Main St' where the relationship between name and address matters.</a:t>
            </a:r>
          </a:p>
          <a:p>
            <a:r>
              <a:rPr lang="en-US"/>
              <a:t> </a:t>
            </a:r>
            <a:endParaRPr lang="en-US">
              <a:ea typeface="Calibri"/>
              <a:cs typeface="Calibri"/>
            </a:endParaRPr>
          </a:p>
          <a:p>
            <a:r>
              <a:rPr lang="en-US"/>
              <a:t>The token-level classification layer is where we map these rich contextual embeddings to our 93 PII tags. Each token in the 2,048-length sequence gets classified independently.</a:t>
            </a:r>
            <a:endParaRPr lang="en-US">
              <a:ea typeface="Calibri"/>
              <a:cs typeface="Calibri"/>
            </a:endParaRPr>
          </a:p>
          <a:p>
            <a:r>
              <a:rPr lang="en-US"/>
              <a:t> </a:t>
            </a:r>
            <a:endParaRPr lang="en-US">
              <a:ea typeface="Calibri"/>
              <a:cs typeface="Calibri"/>
            </a:endParaRPr>
          </a:p>
          <a:p>
            <a:r>
              <a:rPr lang="en-US"/>
              <a:t>Finally, the </a:t>
            </a:r>
            <a:r>
              <a:rPr lang="en-US" err="1"/>
              <a:t>softmax</a:t>
            </a:r>
            <a:r>
              <a:rPr lang="en-US"/>
              <a:t> activation converts raw logits to probabilities. For example, it might assign 98% probability to [B-CREDITCARD] for a 16-digit number, but only 5% if that number appears in a math textbook context.</a:t>
            </a:r>
            <a:endParaRPr lang="en-US">
              <a:ea typeface="Calibri"/>
              <a:cs typeface="Calibri"/>
            </a:endParaRPr>
          </a:p>
        </p:txBody>
      </p:sp>
      <p:sp>
        <p:nvSpPr>
          <p:cNvPr id="4" name="Slide Number Placeholder 3"/>
          <p:cNvSpPr>
            <a:spLocks noGrp="1"/>
          </p:cNvSpPr>
          <p:nvPr>
            <p:ph type="sldNum" sz="quarter" idx="5"/>
          </p:nvPr>
        </p:nvSpPr>
        <p:spPr/>
        <p:txBody>
          <a:bodyPr/>
          <a:lstStyle/>
          <a:p>
            <a:fld id="{87B78F01-FB59-4303-B0CD-C3EDF6E8D615}" type="slidenum">
              <a:rPr lang="en-US"/>
              <a:t>7</a:t>
            </a:fld>
            <a:endParaRPr lang="en-US"/>
          </a:p>
        </p:txBody>
      </p:sp>
    </p:spTree>
    <p:extLst>
      <p:ext uri="{BB962C8B-B14F-4D97-AF65-F5344CB8AC3E}">
        <p14:creationId xmlns:p14="http://schemas.microsoft.com/office/powerpoint/2010/main" val="304614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Input text is tokenized into </a:t>
            </a:r>
            <a:r>
              <a:rPr lang="en-US" err="1"/>
              <a:t>subwords</a:t>
            </a:r>
            <a:r>
              <a:rPr lang="en-US"/>
              <a:t> using </a:t>
            </a:r>
            <a:r>
              <a:rPr lang="en-US" err="1"/>
              <a:t>DeBERTa's</a:t>
            </a:r>
            <a:r>
              <a:rPr lang="en-US"/>
              <a:t> 128K vocabulary</a:t>
            </a:r>
          </a:p>
          <a:p>
            <a:pPr marL="171450" indent="-171450">
              <a:buFont typeface="Arial"/>
              <a:buChar char="•"/>
            </a:pPr>
            <a:r>
              <a:rPr lang="en-US"/>
              <a:t>Relative position embeddings (this purple layer) track distances between tokens – this is crucial when a patient's name appears on page 1 and their diagnosis on page 5 of a medical report</a:t>
            </a:r>
            <a:endParaRPr lang="en-US">
              <a:ea typeface="Calibri"/>
              <a:cs typeface="Calibri"/>
            </a:endParaRPr>
          </a:p>
          <a:p>
            <a:pPr marL="171450" indent="-171450">
              <a:buFont typeface="Arial"/>
              <a:buChar char="•"/>
            </a:pPr>
            <a:r>
              <a:rPr lang="en-US"/>
              <a:t>12 attention layers progressively build contextual understanding - early layers detect simple patterns like 16-digit credit cards, deeper layers handle complex cases like distinguishing between 'Python' (language) and 'Python' (snake species) in CVs</a:t>
            </a:r>
            <a:endParaRPr lang="en-US">
              <a:ea typeface="Calibri"/>
              <a:cs typeface="Calibri"/>
            </a:endParaRPr>
          </a:p>
          <a:p>
            <a:pPr marL="171450" indent="-171450">
              <a:buFont typeface="Arial"/>
              <a:buChar char="•"/>
            </a:pPr>
            <a:r>
              <a:rPr lang="en-US"/>
              <a:t>The classification head outputs per-token probabilities, which we threshold at 0.85 confidence to minimize false positives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87B78F01-FB59-4303-B0CD-C3EDF6E8D615}" type="slidenum">
              <a:rPr lang="en-US"/>
              <a:t>8</a:t>
            </a:fld>
            <a:endParaRPr lang="en-US"/>
          </a:p>
        </p:txBody>
      </p:sp>
    </p:spTree>
    <p:extLst>
      <p:ext uri="{BB962C8B-B14F-4D97-AF65-F5344CB8AC3E}">
        <p14:creationId xmlns:p14="http://schemas.microsoft.com/office/powerpoint/2010/main" val="2012326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a custom Loss Function as a Modified Cross-Entropy implementation specially designed to ignore padding tokens (value -100) during loss calculation and focus optimization only on meaningful tokens in variable-length sequences.</a:t>
            </a:r>
            <a:br>
              <a:rPr lang="en-US">
                <a:ea typeface="Calibri"/>
                <a:cs typeface="+mn-lt"/>
              </a:rPr>
            </a:br>
            <a:br>
              <a:rPr lang="en-US">
                <a:ea typeface="Calibri"/>
                <a:cs typeface="+mn-lt"/>
              </a:rPr>
            </a:br>
            <a:r>
              <a:rPr lang="en-US">
                <a:ea typeface="Calibri"/>
                <a:cs typeface="Calibri"/>
              </a:rPr>
              <a:t>F1 </a:t>
            </a:r>
            <a:r>
              <a:rPr lang="en-US"/>
              <a:t>Score is critical for PII detection where both false positives and false negatives carry significant costs and more suitable than accuracy for the imbalanced label distribution in PII detection.</a:t>
            </a:r>
            <a:endParaRPr lang="en-US">
              <a:ea typeface="Calibri"/>
              <a:cs typeface="Calibri"/>
            </a:endParaRPr>
          </a:p>
          <a:p>
            <a:r>
              <a:rPr lang="en-US"/>
              <a:t> </a:t>
            </a:r>
            <a:endParaRPr lang="en-US">
              <a:ea typeface="Calibri"/>
              <a:cs typeface="Calibri"/>
            </a:endParaRPr>
          </a:p>
          <a:p>
            <a:r>
              <a:rPr lang="en-US">
                <a:ea typeface="Calibri"/>
                <a:cs typeface="Calibri"/>
              </a:rPr>
              <a:t>Dynamic LR Scheduler </a:t>
            </a:r>
            <a:r>
              <a:rPr lang="en-US"/>
              <a:t>Starts at 6.0e-06, peaks at 1.0e-05, with controlled decay to 7.75e-06 and it has an adaptive warm-up phase for stable gradient updates along with strategic rate reduction in later epochs to fine-tune model parameters.</a:t>
            </a:r>
            <a:endParaRPr lang="en-US">
              <a:ea typeface="Calibri"/>
              <a:cs typeface="Calibri"/>
            </a:endParaRPr>
          </a:p>
        </p:txBody>
      </p:sp>
      <p:sp>
        <p:nvSpPr>
          <p:cNvPr id="4" name="Slide Number Placeholder 3"/>
          <p:cNvSpPr>
            <a:spLocks noGrp="1"/>
          </p:cNvSpPr>
          <p:nvPr>
            <p:ph type="sldNum" sz="quarter" idx="5"/>
          </p:nvPr>
        </p:nvSpPr>
        <p:spPr/>
        <p:txBody>
          <a:bodyPr/>
          <a:lstStyle/>
          <a:p>
            <a:fld id="{87B78F01-FB59-4303-B0CD-C3EDF6E8D615}" type="slidenum">
              <a:rPr lang="en-US"/>
              <a:t>9</a:t>
            </a:fld>
            <a:endParaRPr lang="en-US"/>
          </a:p>
        </p:txBody>
      </p:sp>
    </p:spTree>
    <p:extLst>
      <p:ext uri="{BB962C8B-B14F-4D97-AF65-F5344CB8AC3E}">
        <p14:creationId xmlns:p14="http://schemas.microsoft.com/office/powerpoint/2010/main" val="4161905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4/25/25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html/2501.09765v1"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arxiv.org/html/2502.18545v1"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fastino.ai/articles/fastino-pii"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arxiv.org/html/2502.18545v1"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hostedpci.com/critical-importance-of-pii-for-client-data-securit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ibm.com/reports/data-breach"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285241" y="515007"/>
            <a:ext cx="9231410" cy="3542045"/>
          </a:xfrm>
        </p:spPr>
        <p:txBody>
          <a:bodyPr anchor="b">
            <a:normAutofit/>
          </a:bodyPr>
          <a:lstStyle/>
          <a:p>
            <a:pPr algn="l"/>
            <a:r>
              <a:rPr lang="en-US" sz="6600" b="1">
                <a:cs typeface="Calibri Light"/>
              </a:rPr>
              <a:t>Assessing and Masking of Personally Identifiable Information (PII)</a:t>
            </a:r>
            <a:endParaRPr lang="en-US" sz="6600" b="1">
              <a:ea typeface="Calibri Light"/>
              <a:cs typeface="Calibri Light"/>
            </a:endParaRPr>
          </a:p>
        </p:txBody>
      </p:sp>
      <p:sp>
        <p:nvSpPr>
          <p:cNvPr id="3" name="Subtitle 2"/>
          <p:cNvSpPr>
            <a:spLocks noGrp="1"/>
          </p:cNvSpPr>
          <p:nvPr>
            <p:ph type="subTitle" idx="1"/>
          </p:nvPr>
        </p:nvSpPr>
        <p:spPr>
          <a:xfrm>
            <a:off x="1285241" y="4582814"/>
            <a:ext cx="7132335" cy="1312657"/>
          </a:xfrm>
        </p:spPr>
        <p:txBody>
          <a:bodyPr vert="horz" lIns="91440" tIns="45720" rIns="91440" bIns="45720" rtlCol="0" anchor="t">
            <a:normAutofit/>
          </a:bodyPr>
          <a:lstStyle/>
          <a:p>
            <a:pPr algn="l"/>
            <a:r>
              <a:rPr lang="en-US" b="1" i="1">
                <a:ea typeface="Calibri"/>
                <a:cs typeface="Calibri"/>
              </a:rPr>
              <a:t>Team Members</a:t>
            </a:r>
            <a:r>
              <a:rPr lang="en-US" i="1">
                <a:ea typeface="Calibri"/>
                <a:cs typeface="Calibri"/>
              </a:rPr>
              <a:t>: Bhuvan Shah, Ashley Taylor, Kush Vashisth, Hinal </a:t>
            </a:r>
            <a:r>
              <a:rPr lang="en-US" i="1" err="1">
                <a:ea typeface="Calibri"/>
                <a:cs typeface="Calibri"/>
              </a:rPr>
              <a:t>Sonkusre</a:t>
            </a:r>
            <a:endParaRPr lang="en-US" i="1">
              <a:ea typeface="Calibri"/>
              <a:cs typeface="Calibri"/>
            </a:endParaRPr>
          </a:p>
        </p:txBody>
      </p:sp>
    </p:spTree>
    <p:extLst>
      <p:ext uri="{BB962C8B-B14F-4D97-AF65-F5344CB8AC3E}">
        <p14:creationId xmlns:p14="http://schemas.microsoft.com/office/powerpoint/2010/main" val="109857222"/>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BBAF23-AE0C-2C00-25E7-AC6A00134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A9A030-8AEB-6516-E05E-9FD0B74024F7}"/>
              </a:ext>
            </a:extLst>
          </p:cNvPr>
          <p:cNvSpPr>
            <a:spLocks noGrp="1"/>
          </p:cNvSpPr>
          <p:nvPr>
            <p:ph type="title"/>
          </p:nvPr>
        </p:nvSpPr>
        <p:spPr>
          <a:xfrm>
            <a:off x="841248" y="334644"/>
            <a:ext cx="10509504" cy="1076914"/>
          </a:xfrm>
        </p:spPr>
        <p:txBody>
          <a:bodyPr anchor="ctr">
            <a:normAutofit/>
          </a:bodyPr>
          <a:lstStyle/>
          <a:p>
            <a:r>
              <a:rPr lang="en-US" sz="4000" b="1" dirty="0">
                <a:ea typeface="Calibri Light"/>
                <a:cs typeface="Calibri Light"/>
              </a:rPr>
              <a:t>Comparison  </a:t>
            </a:r>
          </a:p>
        </p:txBody>
      </p:sp>
      <p:sp>
        <p:nvSpPr>
          <p:cNvPr id="30" name="Rectangle 2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 name="Content Placeholder 7">
            <a:extLst>
              <a:ext uri="{FF2B5EF4-FFF2-40B4-BE49-F238E27FC236}">
                <a16:creationId xmlns:a16="http://schemas.microsoft.com/office/drawing/2014/main" id="{4F66246F-6C5F-5ACB-0325-37D4A0902CE9}"/>
              </a:ext>
            </a:extLst>
          </p:cNvPr>
          <p:cNvGraphicFramePr>
            <a:graphicFrameLocks noGrp="1"/>
          </p:cNvGraphicFramePr>
          <p:nvPr>
            <p:ph idx="1"/>
            <p:extLst>
              <p:ext uri="{D42A27DB-BD31-4B8C-83A1-F6EECF244321}">
                <p14:modId xmlns:p14="http://schemas.microsoft.com/office/powerpoint/2010/main" val="273745967"/>
              </p:ext>
            </p:extLst>
          </p:nvPr>
        </p:nvGraphicFramePr>
        <p:xfrm>
          <a:off x="825062" y="1770993"/>
          <a:ext cx="10527144" cy="4094451"/>
        </p:xfrm>
        <a:graphic>
          <a:graphicData uri="http://schemas.openxmlformats.org/drawingml/2006/table">
            <a:tbl>
              <a:tblPr firstRow="1" bandRow="1">
                <a:tableStyleId>{5940675A-B579-460E-94D1-54222C63F5DA}</a:tableStyleId>
              </a:tblPr>
              <a:tblGrid>
                <a:gridCol w="3509048">
                  <a:extLst>
                    <a:ext uri="{9D8B030D-6E8A-4147-A177-3AD203B41FA5}">
                      <a16:colId xmlns:a16="http://schemas.microsoft.com/office/drawing/2014/main" val="3809749644"/>
                    </a:ext>
                  </a:extLst>
                </a:gridCol>
                <a:gridCol w="3509048">
                  <a:extLst>
                    <a:ext uri="{9D8B030D-6E8A-4147-A177-3AD203B41FA5}">
                      <a16:colId xmlns:a16="http://schemas.microsoft.com/office/drawing/2014/main" val="116425322"/>
                    </a:ext>
                  </a:extLst>
                </a:gridCol>
                <a:gridCol w="3509048">
                  <a:extLst>
                    <a:ext uri="{9D8B030D-6E8A-4147-A177-3AD203B41FA5}">
                      <a16:colId xmlns:a16="http://schemas.microsoft.com/office/drawing/2014/main" val="3022571636"/>
                    </a:ext>
                  </a:extLst>
                </a:gridCol>
              </a:tblGrid>
              <a:tr h="755217">
                <a:tc>
                  <a:txBody>
                    <a:bodyPr/>
                    <a:lstStyle/>
                    <a:p>
                      <a:pPr lvl="0">
                        <a:buNone/>
                      </a:pPr>
                      <a:r>
                        <a:rPr lang="en-US" sz="1800" u="none" strike="noStrike" noProof="0"/>
                        <a:t>Feature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3">
                        <a:lumMod val="40000"/>
                        <a:lumOff val="60000"/>
                      </a:schemeClr>
                    </a:solidFill>
                  </a:tcPr>
                </a:tc>
                <a:tc>
                  <a:txBody>
                    <a:bodyPr/>
                    <a:lstStyle/>
                    <a:p>
                      <a:pPr lvl="0">
                        <a:buNone/>
                      </a:pPr>
                      <a:r>
                        <a:rPr lang="en-US" sz="1800" u="none" strike="noStrike" noProof="0"/>
                        <a:t>Traditional Methods    </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3">
                        <a:lumMod val="40000"/>
                        <a:lumOff val="60000"/>
                      </a:schemeClr>
                    </a:solidFill>
                  </a:tcPr>
                </a:tc>
                <a:tc>
                  <a:txBody>
                    <a:bodyPr/>
                    <a:lstStyle/>
                    <a:p>
                      <a:pPr lvl="0">
                        <a:buNone/>
                      </a:pPr>
                      <a:r>
                        <a:rPr lang="en-US" sz="1800" u="none" strike="noStrike" noProof="0">
                          <a:solidFill>
                            <a:schemeClr val="tx1"/>
                          </a:solidFill>
                        </a:rPr>
                        <a:t>Proposed Solution</a:t>
                      </a:r>
                      <a:endParaRPr lang="en-US">
                        <a:solidFill>
                          <a:schemeClr val="tx1"/>
                        </a:solidFill>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accent3">
                        <a:lumMod val="40000"/>
                        <a:lumOff val="60000"/>
                      </a:schemeClr>
                    </a:solidFill>
                  </a:tcPr>
                </a:tc>
                <a:extLst>
                  <a:ext uri="{0D108BD9-81ED-4DB2-BD59-A6C34878D82A}">
                    <a16:rowId xmlns:a16="http://schemas.microsoft.com/office/drawing/2014/main" val="3535947396"/>
                  </a:ext>
                </a:extLst>
              </a:tr>
              <a:tr h="755217">
                <a:tc>
                  <a:txBody>
                    <a:bodyPr/>
                    <a:lstStyle/>
                    <a:p>
                      <a:pPr lvl="0">
                        <a:buNone/>
                      </a:pPr>
                      <a:r>
                        <a:rPr lang="en-US" sz="1800" u="none" strike="noStrike" noProof="0"/>
                        <a:t>Context Handling</a:t>
                      </a:r>
                      <a:endParaRPr lang="en-US"/>
                    </a:p>
                  </a:txBody>
                  <a:tcPr>
                    <a:lnT w="12700">
                      <a:solidFill>
                        <a:schemeClr val="tx1"/>
                      </a:solidFill>
                    </a:lnT>
                  </a:tcPr>
                </a:tc>
                <a:tc>
                  <a:txBody>
                    <a:bodyPr/>
                    <a:lstStyle/>
                    <a:p>
                      <a:pPr lvl="0">
                        <a:buNone/>
                      </a:pPr>
                      <a:r>
                        <a:rPr lang="en-US" sz="1800" u="none" strike="noStrike" noProof="0"/>
                        <a:t>Typically ≤ 512 tokens (BERT-based models </a:t>
                      </a:r>
                      <a:r>
                        <a:rPr lang="en-US" sz="1800" u="none" strike="noStrike" noProof="0">
                          <a:hlinkClick r:id="rId3"/>
                        </a:rPr>
                        <a:t>Source</a:t>
                      </a:r>
                      <a:endParaRPr lang="en-US"/>
                    </a:p>
                  </a:txBody>
                  <a:tcPr>
                    <a:lnT w="12700">
                      <a:solidFill>
                        <a:schemeClr val="tx1"/>
                      </a:solidFill>
                    </a:lnT>
                  </a:tcPr>
                </a:tc>
                <a:tc>
                  <a:txBody>
                    <a:bodyPr/>
                    <a:lstStyle/>
                    <a:p>
                      <a:pPr lvl="0">
                        <a:buNone/>
                      </a:pPr>
                      <a:r>
                        <a:rPr lang="en-US" sz="1800" u="none" strike="noStrike" noProof="0"/>
                        <a:t>Supports 2,048 token sequences with windowed attention optimization</a:t>
                      </a:r>
                      <a:endParaRPr lang="en-US"/>
                    </a:p>
                  </a:txBody>
                  <a:tcPr>
                    <a:lnT w="12700">
                      <a:solidFill>
                        <a:schemeClr val="tx1"/>
                      </a:solidFill>
                    </a:lnT>
                  </a:tcPr>
                </a:tc>
                <a:extLst>
                  <a:ext uri="{0D108BD9-81ED-4DB2-BD59-A6C34878D82A}">
                    <a16:rowId xmlns:a16="http://schemas.microsoft.com/office/drawing/2014/main" val="2532849340"/>
                  </a:ext>
                </a:extLst>
              </a:tr>
              <a:tr h="755217">
                <a:tc>
                  <a:txBody>
                    <a:bodyPr/>
                    <a:lstStyle/>
                    <a:p>
                      <a:pPr lvl="0">
                        <a:buNone/>
                      </a:pPr>
                      <a:r>
                        <a:rPr lang="en-US" sz="1800" b="0" i="0" u="none" strike="noStrike" noProof="0">
                          <a:latin typeface="Calibri"/>
                        </a:rPr>
                        <a:t>Model Architecture</a:t>
                      </a:r>
                      <a:endParaRPr lang="en-US"/>
                    </a:p>
                  </a:txBody>
                  <a:tcPr/>
                </a:tc>
                <a:tc>
                  <a:txBody>
                    <a:bodyPr/>
                    <a:lstStyle/>
                    <a:p>
                      <a:pPr lvl="0">
                        <a:buNone/>
                      </a:pPr>
                      <a:r>
                        <a:rPr lang="en-US" sz="1800" b="0" i="0" u="none" strike="noStrike" noProof="0">
                          <a:solidFill>
                            <a:srgbClr val="000000"/>
                          </a:solidFill>
                          <a:latin typeface="Calibri"/>
                        </a:rPr>
                        <a:t>Static </a:t>
                      </a:r>
                      <a:r>
                        <a:rPr lang="en-US" sz="1800" b="0" i="0" u="none" strike="noStrike" noProof="0" err="1">
                          <a:solidFill>
                            <a:srgbClr val="000000"/>
                          </a:solidFill>
                          <a:latin typeface="Calibri"/>
                        </a:rPr>
                        <a:t>BiLSTM</a:t>
                      </a:r>
                      <a:r>
                        <a:rPr lang="en-US" sz="1800" b="0" i="0" u="none" strike="noStrike" noProof="0">
                          <a:solidFill>
                            <a:srgbClr val="000000"/>
                          </a:solidFill>
                          <a:latin typeface="Calibri"/>
                        </a:rPr>
                        <a:t>/CRF or basic transformers </a:t>
                      </a:r>
                      <a:r>
                        <a:rPr lang="en-US" sz="1800" b="0" i="0" u="none" strike="noStrike" noProof="0">
                          <a:latin typeface="Calibri"/>
                          <a:hlinkClick r:id="rId4"/>
                        </a:rPr>
                        <a:t>Source</a:t>
                      </a:r>
                      <a:endParaRPr lang="en-US"/>
                    </a:p>
                  </a:txBody>
                  <a:tcPr/>
                </a:tc>
                <a:tc>
                  <a:txBody>
                    <a:bodyPr/>
                    <a:lstStyle/>
                    <a:p>
                      <a:pPr lvl="0">
                        <a:buNone/>
                      </a:pPr>
                      <a:r>
                        <a:rPr lang="en-US" sz="1800" b="0" i="0" u="none" strike="noStrike" noProof="0">
                          <a:latin typeface="Calibri"/>
                        </a:rPr>
                        <a:t>12-layer disentangled attention backbone with dynamic gradient accumulation</a:t>
                      </a:r>
                      <a:endParaRPr lang="en-US"/>
                    </a:p>
                  </a:txBody>
                  <a:tcPr/>
                </a:tc>
                <a:extLst>
                  <a:ext uri="{0D108BD9-81ED-4DB2-BD59-A6C34878D82A}">
                    <a16:rowId xmlns:a16="http://schemas.microsoft.com/office/drawing/2014/main" val="2448812760"/>
                  </a:ext>
                </a:extLst>
              </a:tr>
              <a:tr h="755217">
                <a:tc>
                  <a:txBody>
                    <a:bodyPr/>
                    <a:lstStyle/>
                    <a:p>
                      <a:pPr lvl="0">
                        <a:buNone/>
                      </a:pPr>
                      <a:r>
                        <a:rPr lang="en-US" sz="1800" b="0" i="0" u="none" strike="noStrike" noProof="0">
                          <a:latin typeface="Calibri"/>
                        </a:rPr>
                        <a:t>Training Efficiency</a:t>
                      </a:r>
                      <a:endParaRPr lang="en-US"/>
                    </a:p>
                  </a:txBody>
                  <a:tcPr/>
                </a:tc>
                <a:tc>
                  <a:txBody>
                    <a:bodyPr/>
                    <a:lstStyle/>
                    <a:p>
                      <a:pPr lvl="0">
                        <a:buNone/>
                      </a:pPr>
                      <a:r>
                        <a:rPr lang="en-US" sz="1800" b="0" i="0" u="none" strike="noStrike" noProof="0">
                          <a:latin typeface="Calibri"/>
                        </a:rPr>
                        <a:t>8.1GB VRAM usage for BERT-Large (</a:t>
                      </a:r>
                      <a:r>
                        <a:rPr lang="en-US" sz="1800" b="0" i="0" u="none" strike="noStrike" noProof="0">
                          <a:latin typeface="Calibri"/>
                          <a:hlinkClick r:id="rId4"/>
                        </a:rPr>
                        <a:t>Source</a:t>
                      </a:r>
                      <a:r>
                        <a:rPr lang="en-US" sz="1800" b="0" i="0" u="none" strike="noStrike" noProof="0">
                          <a:latin typeface="Calibri"/>
                        </a:rPr>
                        <a:t>)</a:t>
                      </a:r>
                      <a:endParaRPr lang="en-US"/>
                    </a:p>
                  </a:txBody>
                  <a:tcPr/>
                </a:tc>
                <a:tc>
                  <a:txBody>
                    <a:bodyPr/>
                    <a:lstStyle/>
                    <a:p>
                      <a:pPr lvl="0">
                        <a:buNone/>
                      </a:pPr>
                      <a:r>
                        <a:rPr lang="en-US" sz="1800" b="0" i="0" u="none" strike="noStrike" noProof="0"/>
                        <a:t>4.8GB VRAM usage through mixed precision and checkpointing</a:t>
                      </a:r>
                      <a:endParaRPr lang="en-US"/>
                    </a:p>
                  </a:txBody>
                  <a:tcPr/>
                </a:tc>
                <a:extLst>
                  <a:ext uri="{0D108BD9-81ED-4DB2-BD59-A6C34878D82A}">
                    <a16:rowId xmlns:a16="http://schemas.microsoft.com/office/drawing/2014/main" val="2786926438"/>
                  </a:ext>
                </a:extLst>
              </a:tr>
              <a:tr h="755217">
                <a:tc>
                  <a:txBody>
                    <a:bodyPr/>
                    <a:lstStyle/>
                    <a:p>
                      <a:pPr lvl="0">
                        <a:buNone/>
                      </a:pPr>
                      <a:r>
                        <a:rPr lang="en-US" sz="1800" b="0" i="0" u="none" strike="noStrike" noProof="0">
                          <a:latin typeface="Calibri"/>
                        </a:rPr>
                        <a:t>PII Types Supported</a:t>
                      </a:r>
                      <a:endParaRPr lang="en-US"/>
                    </a:p>
                  </a:txBody>
                  <a:tcPr/>
                </a:tc>
                <a:tc>
                  <a:txBody>
                    <a:bodyPr/>
                    <a:lstStyle/>
                    <a:p>
                      <a:r>
                        <a:rPr lang="en-US"/>
                        <a:t>10 – 15 entity types</a:t>
                      </a:r>
                    </a:p>
                  </a:txBody>
                  <a:tcPr/>
                </a:tc>
                <a:tc>
                  <a:txBody>
                    <a:bodyPr/>
                    <a:lstStyle/>
                    <a:p>
                      <a:pPr lvl="0">
                        <a:buNone/>
                      </a:pPr>
                      <a:r>
                        <a:rPr lang="en-US" sz="1800" b="0" i="0" u="none" strike="noStrike" noProof="0">
                          <a:solidFill>
                            <a:srgbClr val="000000"/>
                          </a:solidFill>
                          <a:latin typeface="Calibri"/>
                        </a:rPr>
                        <a:t>93 BIO-formatted PII categories including crypto addresses, IPs, etc.</a:t>
                      </a:r>
                      <a:endParaRPr lang="en-US"/>
                    </a:p>
                  </a:txBody>
                  <a:tcPr/>
                </a:tc>
                <a:extLst>
                  <a:ext uri="{0D108BD9-81ED-4DB2-BD59-A6C34878D82A}">
                    <a16:rowId xmlns:a16="http://schemas.microsoft.com/office/drawing/2014/main" val="2142001263"/>
                  </a:ext>
                </a:extLst>
              </a:tr>
            </a:tbl>
          </a:graphicData>
        </a:graphic>
      </p:graphicFrame>
    </p:spTree>
    <p:extLst>
      <p:ext uri="{BB962C8B-B14F-4D97-AF65-F5344CB8AC3E}">
        <p14:creationId xmlns:p14="http://schemas.microsoft.com/office/powerpoint/2010/main" val="2351725110"/>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A832BB-9892-BA34-6B2F-31DF832EA145}"/>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1090060-7CE4-C851-7F5E-868DC2E809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F8D87AD4-E971-033D-0899-927BC32F0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FE9C0F3-93A4-B8BA-E359-14C19EE412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52BA97-545B-B56D-F0FB-125D00B28EA9}"/>
              </a:ext>
            </a:extLst>
          </p:cNvPr>
          <p:cNvSpPr>
            <a:spLocks noGrp="1"/>
          </p:cNvSpPr>
          <p:nvPr>
            <p:ph type="title"/>
          </p:nvPr>
        </p:nvSpPr>
        <p:spPr>
          <a:xfrm>
            <a:off x="-3399" y="799294"/>
            <a:ext cx="5317282" cy="737874"/>
          </a:xfrm>
        </p:spPr>
        <p:txBody>
          <a:bodyPr vert="horz" lIns="91440" tIns="45720" rIns="91440" bIns="45720" rtlCol="0" anchor="b">
            <a:normAutofit/>
          </a:bodyPr>
          <a:lstStyle/>
          <a:p>
            <a:pPr algn="r"/>
            <a:r>
              <a:rPr lang="en-US" b="1" kern="1200" dirty="0">
                <a:latin typeface="+mj-lt"/>
                <a:ea typeface="+mj-ea"/>
                <a:cs typeface="+mj-cs"/>
              </a:rPr>
              <a:t>6. Result Metrics</a:t>
            </a:r>
            <a:endParaRPr lang="en-US" kern="1200" dirty="0">
              <a:latin typeface="+mj-lt"/>
              <a:ea typeface="Calibri Light"/>
              <a:cs typeface="Calibri Light"/>
            </a:endParaRPr>
          </a:p>
        </p:txBody>
      </p:sp>
      <p:graphicFrame>
        <p:nvGraphicFramePr>
          <p:cNvPr id="6" name="Table 5">
            <a:extLst>
              <a:ext uri="{FF2B5EF4-FFF2-40B4-BE49-F238E27FC236}">
                <a16:creationId xmlns:a16="http://schemas.microsoft.com/office/drawing/2014/main" id="{55BE4EA4-F81A-7003-1DE8-6DD95598A204}"/>
              </a:ext>
            </a:extLst>
          </p:cNvPr>
          <p:cNvGraphicFramePr>
            <a:graphicFrameLocks noGrp="1"/>
          </p:cNvGraphicFramePr>
          <p:nvPr>
            <p:extLst>
              <p:ext uri="{D42A27DB-BD31-4B8C-83A1-F6EECF244321}">
                <p14:modId xmlns:p14="http://schemas.microsoft.com/office/powerpoint/2010/main" val="1126784351"/>
              </p:ext>
            </p:extLst>
          </p:nvPr>
        </p:nvGraphicFramePr>
        <p:xfrm>
          <a:off x="1156137" y="1713186"/>
          <a:ext cx="8364918" cy="3063628"/>
        </p:xfrm>
        <a:graphic>
          <a:graphicData uri="http://schemas.openxmlformats.org/drawingml/2006/table">
            <a:tbl>
              <a:tblPr firstRow="1" bandRow="1">
                <a:tableStyleId>{5940675A-B579-460E-94D1-54222C63F5DA}</a:tableStyleId>
              </a:tblPr>
              <a:tblGrid>
                <a:gridCol w="2788306">
                  <a:extLst>
                    <a:ext uri="{9D8B030D-6E8A-4147-A177-3AD203B41FA5}">
                      <a16:colId xmlns:a16="http://schemas.microsoft.com/office/drawing/2014/main" val="3856637047"/>
                    </a:ext>
                  </a:extLst>
                </a:gridCol>
                <a:gridCol w="2788306">
                  <a:extLst>
                    <a:ext uri="{9D8B030D-6E8A-4147-A177-3AD203B41FA5}">
                      <a16:colId xmlns:a16="http://schemas.microsoft.com/office/drawing/2014/main" val="1071527695"/>
                    </a:ext>
                  </a:extLst>
                </a:gridCol>
                <a:gridCol w="2788306">
                  <a:extLst>
                    <a:ext uri="{9D8B030D-6E8A-4147-A177-3AD203B41FA5}">
                      <a16:colId xmlns:a16="http://schemas.microsoft.com/office/drawing/2014/main" val="4238111076"/>
                    </a:ext>
                  </a:extLst>
                </a:gridCol>
              </a:tblGrid>
              <a:tr h="571694">
                <a:tc>
                  <a:txBody>
                    <a:bodyPr/>
                    <a:lstStyle/>
                    <a:p>
                      <a:r>
                        <a:rPr lang="en-US" dirty="0"/>
                        <a:t>Model</a:t>
                      </a:r>
                    </a:p>
                  </a:txBody>
                  <a:tcPr/>
                </a:tc>
                <a:tc>
                  <a:txBody>
                    <a:bodyPr/>
                    <a:lstStyle/>
                    <a:p>
                      <a:r>
                        <a:rPr lang="en-US" dirty="0"/>
                        <a:t>F1 Score</a:t>
                      </a:r>
                    </a:p>
                  </a:txBody>
                  <a:tcPr/>
                </a:tc>
                <a:tc>
                  <a:txBody>
                    <a:bodyPr/>
                    <a:lstStyle/>
                    <a:p>
                      <a:r>
                        <a:rPr lang="en-US" dirty="0"/>
                        <a:t>Latency</a:t>
                      </a:r>
                    </a:p>
                  </a:txBody>
                  <a:tcPr/>
                </a:tc>
                <a:extLst>
                  <a:ext uri="{0D108BD9-81ED-4DB2-BD59-A6C34878D82A}">
                    <a16:rowId xmlns:a16="http://schemas.microsoft.com/office/drawing/2014/main" val="2606361860"/>
                  </a:ext>
                </a:extLst>
              </a:tr>
              <a:tr h="571694">
                <a:tc>
                  <a:txBody>
                    <a:bodyPr/>
                    <a:lstStyle/>
                    <a:p>
                      <a:r>
                        <a:rPr lang="en-US" dirty="0" err="1"/>
                        <a:t>Fastino</a:t>
                      </a:r>
                      <a:r>
                        <a:rPr lang="en-US" dirty="0"/>
                        <a:t> PII (</a:t>
                      </a:r>
                      <a:r>
                        <a:rPr lang="en-US" dirty="0">
                          <a:hlinkClick r:id="rId3"/>
                        </a:rPr>
                        <a:t>Source</a:t>
                      </a:r>
                      <a:r>
                        <a:rPr lang="en-US" dirty="0"/>
                        <a:t>)</a:t>
                      </a:r>
                    </a:p>
                  </a:txBody>
                  <a:tcPr/>
                </a:tc>
                <a:tc>
                  <a:txBody>
                    <a:bodyPr/>
                    <a:lstStyle/>
                    <a:p>
                      <a:r>
                        <a:rPr lang="en-US" dirty="0"/>
                        <a:t>96.94</a:t>
                      </a:r>
                    </a:p>
                  </a:txBody>
                  <a:tcPr/>
                </a:tc>
                <a:tc>
                  <a:txBody>
                    <a:bodyPr/>
                    <a:lstStyle/>
                    <a:p>
                      <a:r>
                        <a:rPr lang="en-US" dirty="0"/>
                        <a:t>257</a:t>
                      </a:r>
                    </a:p>
                  </a:txBody>
                  <a:tcPr/>
                </a:tc>
                <a:extLst>
                  <a:ext uri="{0D108BD9-81ED-4DB2-BD59-A6C34878D82A}">
                    <a16:rowId xmlns:a16="http://schemas.microsoft.com/office/drawing/2014/main" val="1436729220"/>
                  </a:ext>
                </a:extLst>
              </a:tr>
              <a:tr h="571694">
                <a:tc>
                  <a:txBody>
                    <a:bodyPr/>
                    <a:lstStyle/>
                    <a:p>
                      <a:pPr lvl="0">
                        <a:buNone/>
                      </a:pPr>
                      <a:r>
                        <a:rPr lang="en-US" dirty="0"/>
                        <a:t>Our Model</a:t>
                      </a:r>
                    </a:p>
                  </a:txBody>
                  <a:tcPr/>
                </a:tc>
                <a:tc>
                  <a:txBody>
                    <a:bodyPr/>
                    <a:lstStyle/>
                    <a:p>
                      <a:pPr lvl="0">
                        <a:buNone/>
                      </a:pPr>
                      <a:r>
                        <a:rPr lang="en-US" dirty="0"/>
                        <a:t>99.36</a:t>
                      </a:r>
                    </a:p>
                  </a:txBody>
                  <a:tcPr/>
                </a:tc>
                <a:tc>
                  <a:txBody>
                    <a:bodyPr/>
                    <a:lstStyle/>
                    <a:p>
                      <a:pPr lvl="0">
                        <a:buNone/>
                      </a:pPr>
                      <a:r>
                        <a:rPr lang="en-US" dirty="0"/>
                        <a:t>4500 (Yet to be determined for the final)</a:t>
                      </a:r>
                    </a:p>
                  </a:txBody>
                  <a:tcPr/>
                </a:tc>
                <a:extLst>
                  <a:ext uri="{0D108BD9-81ED-4DB2-BD59-A6C34878D82A}">
                    <a16:rowId xmlns:a16="http://schemas.microsoft.com/office/drawing/2014/main" val="2155085679"/>
                  </a:ext>
                </a:extLst>
              </a:tr>
              <a:tr h="571694">
                <a:tc>
                  <a:txBody>
                    <a:bodyPr/>
                    <a:lstStyle/>
                    <a:p>
                      <a:pPr lvl="0">
                        <a:buNone/>
                      </a:pPr>
                      <a:r>
                        <a:rPr lang="en-US" sz="1800" b="0" i="0" u="none" strike="noStrike" noProof="0" dirty="0" err="1">
                          <a:latin typeface="Calibri"/>
                        </a:rPr>
                        <a:t>Fastino</a:t>
                      </a:r>
                      <a:r>
                        <a:rPr lang="en-US" sz="1800" b="0" i="0" u="none" strike="noStrike" noProof="0" dirty="0">
                          <a:latin typeface="Calibri"/>
                        </a:rPr>
                        <a:t> </a:t>
                      </a:r>
                      <a:r>
                        <a:rPr lang="en-US" sz="1800" b="0" i="0" u="none" strike="noStrike" noProof="0" dirty="0">
                          <a:solidFill>
                            <a:srgbClr val="000000"/>
                          </a:solidFill>
                          <a:latin typeface="Calibri"/>
                        </a:rPr>
                        <a:t>Fine-tuned </a:t>
                      </a:r>
                      <a:r>
                        <a:rPr lang="en-US" sz="1800" b="0" i="0" u="none" strike="noStrike" noProof="0" dirty="0">
                          <a:latin typeface="Calibri"/>
                        </a:rPr>
                        <a:t>Gemini-1.5-Flash </a:t>
                      </a:r>
                      <a:r>
                        <a:rPr lang="en-US" sz="1800" b="0" i="0" u="none" strike="noStrike" noProof="0" dirty="0">
                          <a:solidFill>
                            <a:srgbClr val="000000"/>
                          </a:solidFill>
                          <a:latin typeface="Calibri"/>
                        </a:rPr>
                        <a:t>(</a:t>
                      </a:r>
                      <a:r>
                        <a:rPr lang="en-US" sz="1800" b="0" i="0" u="none" strike="noStrike" noProof="0" dirty="0">
                          <a:latin typeface="Calibri"/>
                          <a:hlinkClick r:id="rId3"/>
                        </a:rPr>
                        <a:t>Source</a:t>
                      </a:r>
                      <a:r>
                        <a:rPr lang="en-US" sz="1800" b="0" i="0" u="none" strike="noStrike" noProof="0" dirty="0">
                          <a:solidFill>
                            <a:srgbClr val="000000"/>
                          </a:solidFill>
                          <a:latin typeface="Calibri"/>
                        </a:rPr>
                        <a:t>)</a:t>
                      </a:r>
                      <a:endParaRPr lang="en-US" dirty="0"/>
                    </a:p>
                  </a:txBody>
                  <a:tcPr/>
                </a:tc>
                <a:tc>
                  <a:txBody>
                    <a:bodyPr/>
                    <a:lstStyle/>
                    <a:p>
                      <a:pPr lvl="0">
                        <a:buNone/>
                      </a:pPr>
                      <a:r>
                        <a:rPr lang="en-US" sz="1800" b="0" i="0" u="none" strike="noStrike" noProof="0" dirty="0">
                          <a:solidFill>
                            <a:srgbClr val="000000"/>
                          </a:solidFill>
                          <a:latin typeface="Calibri"/>
                        </a:rPr>
                        <a:t>95.11</a:t>
                      </a:r>
                      <a:endParaRPr lang="en-US" dirty="0"/>
                    </a:p>
                  </a:txBody>
                  <a:tcPr/>
                </a:tc>
                <a:tc>
                  <a:txBody>
                    <a:bodyPr/>
                    <a:lstStyle/>
                    <a:p>
                      <a:pPr lvl="0" algn="l">
                        <a:lnSpc>
                          <a:spcPct val="100000"/>
                        </a:lnSpc>
                        <a:spcBef>
                          <a:spcPts val="0"/>
                        </a:spcBef>
                        <a:spcAft>
                          <a:spcPts val="0"/>
                        </a:spcAft>
                        <a:buNone/>
                      </a:pPr>
                      <a:r>
                        <a:rPr lang="en-US" sz="1800" b="0" i="0" u="none" strike="noStrike" noProof="0" dirty="0">
                          <a:solidFill>
                            <a:srgbClr val="000000"/>
                          </a:solidFill>
                          <a:latin typeface="Calibri"/>
                        </a:rPr>
                        <a:t>2450</a:t>
                      </a:r>
                      <a:endParaRPr lang="en-US" dirty="0"/>
                    </a:p>
                    <a:p>
                      <a:pPr lvl="0">
                        <a:buNone/>
                      </a:pPr>
                      <a:endParaRPr lang="en-US"/>
                    </a:p>
                  </a:txBody>
                  <a:tcPr/>
                </a:tc>
                <a:extLst>
                  <a:ext uri="{0D108BD9-81ED-4DB2-BD59-A6C34878D82A}">
                    <a16:rowId xmlns:a16="http://schemas.microsoft.com/office/drawing/2014/main" val="3787900519"/>
                  </a:ext>
                </a:extLst>
              </a:tr>
              <a:tr h="571694">
                <a:tc>
                  <a:txBody>
                    <a:bodyPr/>
                    <a:lstStyle/>
                    <a:p>
                      <a:pPr lvl="0">
                        <a:buNone/>
                      </a:pPr>
                      <a:r>
                        <a:rPr lang="en-US" sz="1800" b="0" i="0" u="none" strike="noStrike" noProof="0" dirty="0"/>
                        <a:t>Fine-tuned DeepSeekV3 (Shen et al., 2025)</a:t>
                      </a:r>
                      <a:r>
                        <a:rPr lang="en-US" sz="1800" b="0" i="0" u="none" strike="noStrike" noProof="0" dirty="0">
                          <a:latin typeface="Calibri"/>
                        </a:rPr>
                        <a:t> (</a:t>
                      </a:r>
                      <a:r>
                        <a:rPr lang="en-US" sz="1800" b="0" i="0" u="none" strike="noStrike" noProof="0" dirty="0">
                          <a:latin typeface="Calibri"/>
                          <a:hlinkClick r:id="rId4"/>
                        </a:rPr>
                        <a:t>Source</a:t>
                      </a:r>
                      <a:r>
                        <a:rPr lang="en-US" sz="1800" b="0" i="0" u="none" strike="noStrike" noProof="0" dirty="0">
                          <a:latin typeface="Calibri"/>
                        </a:rPr>
                        <a:t>)</a:t>
                      </a:r>
                      <a:endParaRPr lang="en-US" dirty="0"/>
                    </a:p>
                  </a:txBody>
                  <a:tcPr/>
                </a:tc>
                <a:tc>
                  <a:txBody>
                    <a:bodyPr/>
                    <a:lstStyle/>
                    <a:p>
                      <a:r>
                        <a:rPr lang="en-US" dirty="0"/>
                        <a:t>90.3</a:t>
                      </a:r>
                    </a:p>
                  </a:txBody>
                  <a:tcPr/>
                </a:tc>
                <a:tc>
                  <a:txBody>
                    <a:bodyPr/>
                    <a:lstStyle/>
                    <a:p>
                      <a:r>
                        <a:rPr lang="en-US" dirty="0"/>
                        <a:t>2812</a:t>
                      </a:r>
                    </a:p>
                  </a:txBody>
                  <a:tcPr/>
                </a:tc>
                <a:extLst>
                  <a:ext uri="{0D108BD9-81ED-4DB2-BD59-A6C34878D82A}">
                    <a16:rowId xmlns:a16="http://schemas.microsoft.com/office/drawing/2014/main" val="3442893249"/>
                  </a:ext>
                </a:extLst>
              </a:tr>
            </a:tbl>
          </a:graphicData>
        </a:graphic>
      </p:graphicFrame>
    </p:spTree>
    <p:extLst>
      <p:ext uri="{BB962C8B-B14F-4D97-AF65-F5344CB8AC3E}">
        <p14:creationId xmlns:p14="http://schemas.microsoft.com/office/powerpoint/2010/main" val="4173188565"/>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23426F-61FF-F151-9D5E-8CA88591E53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7. Results on Synthetic and PII43k Data </a:t>
            </a:r>
            <a:endParaRPr lang="en-US" sz="3200" kern="1200">
              <a:solidFill>
                <a:schemeClr val="bg1"/>
              </a:solidFill>
              <a:latin typeface="+mj-lt"/>
              <a:ea typeface="+mj-ea"/>
              <a:cs typeface="+mj-cs"/>
            </a:endParaRPr>
          </a:p>
        </p:txBody>
      </p:sp>
      <p:pic>
        <p:nvPicPr>
          <p:cNvPr id="6" name="Screen Recording 2025-04-23 at 5.08.53 PM">
            <a:hlinkClick r:id="" action="ppaction://media"/>
            <a:extLst>
              <a:ext uri="{FF2B5EF4-FFF2-40B4-BE49-F238E27FC236}">
                <a16:creationId xmlns:a16="http://schemas.microsoft.com/office/drawing/2014/main" id="{5312EA4F-F0D6-3D51-88F5-BA3AC6CADC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98416" y="1509285"/>
            <a:ext cx="9123707" cy="5146553"/>
          </a:xfrm>
          <a:prstGeom prst="rect">
            <a:avLst/>
          </a:prstGeom>
        </p:spPr>
      </p:pic>
    </p:spTree>
    <p:extLst>
      <p:ext uri="{BB962C8B-B14F-4D97-AF65-F5344CB8AC3E}">
        <p14:creationId xmlns:p14="http://schemas.microsoft.com/office/powerpoint/2010/main" val="277138612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C8AC279-EAAF-C865-7385-EBF01969A484}"/>
              </a:ext>
            </a:extLst>
          </p:cNvPr>
          <p:cNvSpPr>
            <a:spLocks noGrp="1"/>
          </p:cNvSpPr>
          <p:nvPr>
            <p:ph type="title"/>
          </p:nvPr>
        </p:nvSpPr>
        <p:spPr>
          <a:xfrm>
            <a:off x="139084" y="767479"/>
            <a:ext cx="4309590" cy="5553534"/>
          </a:xfrm>
        </p:spPr>
        <p:txBody>
          <a:bodyPr>
            <a:normAutofit/>
          </a:bodyPr>
          <a:lstStyle/>
          <a:p>
            <a:pPr algn="r"/>
            <a:r>
              <a:rPr lang="en-US" sz="6800" b="1">
                <a:cs typeface="Calibri Light"/>
              </a:rPr>
              <a:t>8. Conclusion and Future Work</a:t>
            </a:r>
            <a:endParaRPr lang="en-US" sz="6800">
              <a:ea typeface="Calibri Light"/>
              <a:cs typeface="Calibri Light" panose="020F0302020204030204"/>
            </a:endParaRPr>
          </a:p>
        </p:txBody>
      </p:sp>
      <p:cxnSp>
        <p:nvCxnSpPr>
          <p:cNvPr id="58" name="Straight Connector 57">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2" name="Content Placeholder 2">
            <a:extLst>
              <a:ext uri="{FF2B5EF4-FFF2-40B4-BE49-F238E27FC236}">
                <a16:creationId xmlns:a16="http://schemas.microsoft.com/office/drawing/2014/main" id="{DFF2C215-6383-BBDC-0EAC-930803A59B33}"/>
              </a:ext>
            </a:extLst>
          </p:cNvPr>
          <p:cNvGraphicFramePr>
            <a:graphicFrameLocks noGrp="1"/>
          </p:cNvGraphicFramePr>
          <p:nvPr>
            <p:ph idx="1"/>
            <p:extLst>
              <p:ext uri="{D42A27DB-BD31-4B8C-83A1-F6EECF244321}">
                <p14:modId xmlns:p14="http://schemas.microsoft.com/office/powerpoint/2010/main" val="1612343366"/>
              </p:ext>
            </p:extLst>
          </p:nvPr>
        </p:nvGraphicFramePr>
        <p:xfrm>
          <a:off x="5012360" y="949026"/>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9867676"/>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Triangle 25">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EDE16-B147-E140-00DB-FCBE62D643B9}"/>
              </a:ext>
            </a:extLst>
          </p:cNvPr>
          <p:cNvSpPr>
            <a:spLocks noGrp="1"/>
          </p:cNvSpPr>
          <p:nvPr>
            <p:ph type="title"/>
          </p:nvPr>
        </p:nvSpPr>
        <p:spPr>
          <a:xfrm>
            <a:off x="1285240" y="1050595"/>
            <a:ext cx="8074815" cy="1618489"/>
          </a:xfrm>
        </p:spPr>
        <p:txBody>
          <a:bodyPr anchor="ctr">
            <a:normAutofit/>
          </a:bodyPr>
          <a:lstStyle/>
          <a:p>
            <a:r>
              <a:rPr lang="en-US" sz="7200" b="1">
                <a:cs typeface="Calibri Light"/>
              </a:rPr>
              <a:t>What is PII?</a:t>
            </a:r>
            <a:endParaRPr lang="en-US">
              <a:ea typeface="Calibri Light" panose="020F0302020204030204"/>
              <a:cs typeface="Calibri Light" panose="020F0302020204030204"/>
            </a:endParaRPr>
          </a:p>
        </p:txBody>
      </p:sp>
      <p:sp>
        <p:nvSpPr>
          <p:cNvPr id="3" name="Content Placeholder 2">
            <a:extLst>
              <a:ext uri="{FF2B5EF4-FFF2-40B4-BE49-F238E27FC236}">
                <a16:creationId xmlns:a16="http://schemas.microsoft.com/office/drawing/2014/main" id="{34E0EF65-63CA-92AE-B64A-89FCABFA86D9}"/>
              </a:ext>
            </a:extLst>
          </p:cNvPr>
          <p:cNvSpPr>
            <a:spLocks noGrp="1"/>
          </p:cNvSpPr>
          <p:nvPr>
            <p:ph idx="1"/>
          </p:nvPr>
        </p:nvSpPr>
        <p:spPr>
          <a:xfrm>
            <a:off x="1285240" y="2969469"/>
            <a:ext cx="8074815" cy="2800395"/>
          </a:xfrm>
        </p:spPr>
        <p:txBody>
          <a:bodyPr vert="horz" lIns="91440" tIns="45720" rIns="91440" bIns="45720" rtlCol="0" anchor="t">
            <a:normAutofit/>
          </a:bodyPr>
          <a:lstStyle/>
          <a:p>
            <a:r>
              <a:rPr lang="en-US" sz="2000">
                <a:ea typeface="+mn-lt"/>
                <a:cs typeface="+mn-lt"/>
              </a:rPr>
              <a:t>Personally Identifiable Information (PII) refers to any data that can identify an individual, either directly or indirectly</a:t>
            </a:r>
          </a:p>
          <a:p>
            <a:r>
              <a:rPr lang="en-US" sz="2000">
                <a:ea typeface="+mn-lt"/>
                <a:cs typeface="+mn-lt"/>
              </a:rPr>
              <a:t>Examples include full names, Social Security numbers, IP addresses, biometric data, medical records, and financial information</a:t>
            </a:r>
            <a:endParaRPr lang="en-US" sz="2000">
              <a:ea typeface="Calibri"/>
              <a:cs typeface="Calibri"/>
            </a:endParaRPr>
          </a:p>
          <a:p>
            <a:r>
              <a:rPr lang="en-US" sz="2000">
                <a:ea typeface="+mn-lt"/>
                <a:cs typeface="+mn-lt"/>
              </a:rPr>
              <a:t>Types of PII</a:t>
            </a:r>
          </a:p>
          <a:p>
            <a:pPr lvl="1">
              <a:buFont typeface="Courier New" panose="020B0604020202020204" pitchFamily="34" charset="0"/>
              <a:buChar char="o"/>
            </a:pPr>
            <a:r>
              <a:rPr lang="en-US" sz="1500" b="1">
                <a:ea typeface="+mn-lt"/>
                <a:cs typeface="+mn-lt"/>
              </a:rPr>
              <a:t>Sensitive PII</a:t>
            </a:r>
            <a:r>
              <a:rPr lang="en-US" sz="1500">
                <a:ea typeface="+mn-lt"/>
                <a:cs typeface="+mn-lt"/>
              </a:rPr>
              <a:t>: SSN, Credit Card Info, Medical Data, etc. </a:t>
            </a:r>
          </a:p>
          <a:p>
            <a:pPr lvl="1">
              <a:buFont typeface="Courier New" panose="020B0604020202020204" pitchFamily="34" charset="0"/>
              <a:buChar char="o"/>
            </a:pPr>
            <a:r>
              <a:rPr lang="en-US" sz="1500" b="1">
                <a:ea typeface="+mn-lt"/>
                <a:cs typeface="+mn-lt"/>
              </a:rPr>
              <a:t>Non-sensitive PII</a:t>
            </a:r>
            <a:r>
              <a:rPr lang="en-US" sz="1500">
                <a:ea typeface="+mn-lt"/>
                <a:cs typeface="+mn-lt"/>
              </a:rPr>
              <a:t>: Publicly accessible data like ZIP codes or gender. </a:t>
            </a:r>
          </a:p>
          <a:p>
            <a:endParaRPr lang="en-US" sz="1900">
              <a:ea typeface="+mn-lt"/>
              <a:cs typeface="+mn-lt"/>
            </a:endParaRPr>
          </a:p>
          <a:p>
            <a:pPr marL="0" indent="0">
              <a:buNone/>
            </a:pPr>
            <a:endParaRPr lang="en-US" sz="2000" b="1">
              <a:ea typeface="+mn-lt"/>
              <a:cs typeface="+mn-lt"/>
            </a:endParaRPr>
          </a:p>
        </p:txBody>
      </p:sp>
    </p:spTree>
    <p:extLst>
      <p:ext uri="{BB962C8B-B14F-4D97-AF65-F5344CB8AC3E}">
        <p14:creationId xmlns:p14="http://schemas.microsoft.com/office/powerpoint/2010/main" val="3008325534"/>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AC2E00-B2CF-C746-BB67-59051BDB1D05}"/>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E52BAAC-B9EE-6D75-C770-059C57ECD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Triangle 25">
            <a:extLst>
              <a:ext uri="{FF2B5EF4-FFF2-40B4-BE49-F238E27FC236}">
                <a16:creationId xmlns:a16="http://schemas.microsoft.com/office/drawing/2014/main" id="{CA61F183-B5B0-8C84-8BC1-9AD38B6396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7754DD3-1070-EF82-2BCF-50199B1E4C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A427F3-C015-ADFD-1C29-2C6FDEAF9678}"/>
              </a:ext>
            </a:extLst>
          </p:cNvPr>
          <p:cNvSpPr>
            <a:spLocks noGrp="1"/>
          </p:cNvSpPr>
          <p:nvPr>
            <p:ph type="title"/>
          </p:nvPr>
        </p:nvSpPr>
        <p:spPr>
          <a:xfrm>
            <a:off x="1285240" y="766267"/>
            <a:ext cx="8074815" cy="1618489"/>
          </a:xfrm>
        </p:spPr>
        <p:txBody>
          <a:bodyPr anchor="ctr">
            <a:normAutofit/>
          </a:bodyPr>
          <a:lstStyle/>
          <a:p>
            <a:pPr marL="742950" indent="-742950">
              <a:buAutoNum type="arabicPeriod"/>
            </a:pPr>
            <a:r>
              <a:rPr lang="en-US" sz="7200" b="1">
                <a:cs typeface="Calibri Light"/>
              </a:rPr>
              <a:t>Motivation</a:t>
            </a:r>
          </a:p>
        </p:txBody>
      </p:sp>
      <p:sp>
        <p:nvSpPr>
          <p:cNvPr id="3" name="Content Placeholder 2">
            <a:extLst>
              <a:ext uri="{FF2B5EF4-FFF2-40B4-BE49-F238E27FC236}">
                <a16:creationId xmlns:a16="http://schemas.microsoft.com/office/drawing/2014/main" id="{97F708F5-BD8D-5150-B7C3-2AA6800E1D5E}"/>
              </a:ext>
            </a:extLst>
          </p:cNvPr>
          <p:cNvSpPr>
            <a:spLocks noGrp="1"/>
          </p:cNvSpPr>
          <p:nvPr>
            <p:ph idx="1"/>
          </p:nvPr>
        </p:nvSpPr>
        <p:spPr>
          <a:xfrm>
            <a:off x="1285240" y="2389440"/>
            <a:ext cx="8074815" cy="3710244"/>
          </a:xfrm>
        </p:spPr>
        <p:txBody>
          <a:bodyPr vert="horz" lIns="91440" tIns="45720" rIns="91440" bIns="45720" rtlCol="0" anchor="t">
            <a:normAutofit/>
          </a:bodyPr>
          <a:lstStyle/>
          <a:p>
            <a:r>
              <a:rPr lang="en-US" sz="2400" b="1">
                <a:ea typeface="+mn-lt"/>
                <a:cs typeface="+mn-lt"/>
              </a:rPr>
              <a:t>Growing Data Privacy Concerns</a:t>
            </a:r>
            <a:r>
              <a:rPr lang="en-US" sz="2400">
                <a:ea typeface="+mn-lt"/>
                <a:cs typeface="+mn-lt"/>
              </a:rPr>
              <a:t>: First Party Data, Second Party Data and Third Party Data</a:t>
            </a:r>
          </a:p>
          <a:p>
            <a:r>
              <a:rPr lang="en-US" sz="2400" b="1">
                <a:ea typeface="+mn-lt"/>
                <a:cs typeface="+mn-lt"/>
              </a:rPr>
              <a:t>LLMs are susceptible to inference attacks</a:t>
            </a:r>
            <a:endParaRPr lang="en-US" sz="2400">
              <a:ea typeface="+mn-lt"/>
              <a:cs typeface="+mn-lt"/>
            </a:endParaRPr>
          </a:p>
          <a:p>
            <a:r>
              <a:rPr lang="en-US" sz="2400" b="1">
                <a:ea typeface="+mn-lt"/>
                <a:cs typeface="+mn-lt"/>
              </a:rPr>
              <a:t>Inadequacy of Existing Solutions</a:t>
            </a:r>
          </a:p>
          <a:p>
            <a:r>
              <a:rPr lang="en-US" sz="2400">
                <a:ea typeface="+mn-lt"/>
                <a:cs typeface="+mn-lt"/>
              </a:rPr>
              <a:t>Impact on Organizations</a:t>
            </a:r>
            <a:endParaRPr lang="en-US" sz="2400">
              <a:ea typeface="Calibri"/>
              <a:cs typeface="Calibri"/>
            </a:endParaRPr>
          </a:p>
          <a:p>
            <a:pPr lvl="1">
              <a:buFont typeface="Courier New" panose="020B0604020202020204" pitchFamily="34" charset="0"/>
              <a:buChar char="o"/>
            </a:pPr>
            <a:r>
              <a:rPr lang="en-US" sz="1800">
                <a:ea typeface="+mn-lt"/>
                <a:cs typeface="+mn-lt"/>
              </a:rPr>
              <a:t>Non-compliance fines (GDPR fines up to €20 million) </a:t>
            </a:r>
            <a:r>
              <a:rPr lang="en-US" sz="1800">
                <a:solidFill>
                  <a:srgbClr val="0070C0"/>
                </a:solidFill>
                <a:ea typeface="+mn-lt"/>
                <a:cs typeface="+mn-lt"/>
                <a:hlinkClick r:id="rId3">
                  <a:extLst>
                    <a:ext uri="{A12FA001-AC4F-418D-AE19-62706E023703}">
                      <ahyp:hlinkClr xmlns:ahyp="http://schemas.microsoft.com/office/drawing/2018/hyperlinkcolor" val="tx"/>
                    </a:ext>
                  </a:extLst>
                </a:hlinkClick>
              </a:rPr>
              <a:t>Source</a:t>
            </a:r>
            <a:endParaRPr lang="en-US" sz="1800">
              <a:solidFill>
                <a:srgbClr val="0070C0"/>
              </a:solidFill>
              <a:ea typeface="+mn-lt"/>
              <a:cs typeface="+mn-lt"/>
            </a:endParaRPr>
          </a:p>
          <a:p>
            <a:pPr lvl="1">
              <a:buFont typeface="Courier New" panose="020B0604020202020204" pitchFamily="34" charset="0"/>
              <a:buChar char="o"/>
            </a:pPr>
            <a:r>
              <a:rPr lang="en-US" sz="1800">
                <a:ea typeface="+mn-lt"/>
                <a:cs typeface="+mn-lt"/>
              </a:rPr>
              <a:t>Average cost of a data breach caused by ransomware: $5.13 million </a:t>
            </a:r>
            <a:r>
              <a:rPr lang="en-US" sz="1800">
                <a:solidFill>
                  <a:srgbClr val="0070C0"/>
                </a:solidFill>
                <a:ea typeface="+mn-lt"/>
                <a:cs typeface="+mn-lt"/>
                <a:hlinkClick r:id="rId4">
                  <a:extLst>
                    <a:ext uri="{A12FA001-AC4F-418D-AE19-62706E023703}">
                      <ahyp:hlinkClr xmlns:ahyp="http://schemas.microsoft.com/office/drawing/2018/hyperlinkcolor" val="tx"/>
                    </a:ext>
                  </a:extLst>
                </a:hlinkClick>
              </a:rPr>
              <a:t>Source</a:t>
            </a:r>
            <a:endParaRPr lang="en-US" sz="1800">
              <a:solidFill>
                <a:srgbClr val="0070C0"/>
              </a:solidFill>
              <a:ea typeface="Calibri"/>
              <a:cs typeface="Calibri" panose="020F0502020204030204"/>
              <a:hlinkClick r:id="rId4">
                <a:extLst>
                  <a:ext uri="{A12FA001-AC4F-418D-AE19-62706E023703}">
                    <ahyp:hlinkClr xmlns:ahyp="http://schemas.microsoft.com/office/drawing/2018/hyperlinkcolor" val="tx"/>
                  </a:ext>
                </a:extLst>
              </a:hlinkClick>
            </a:endParaRPr>
          </a:p>
          <a:p>
            <a:pPr marL="514350" indent="-514350">
              <a:buAutoNum type="alphaLcParenR"/>
            </a:pPr>
            <a:endParaRPr lang="en-US" sz="1800">
              <a:ea typeface="Calibri"/>
              <a:cs typeface="Calibri" panose="020F0502020204030204"/>
            </a:endParaRPr>
          </a:p>
          <a:p>
            <a:pPr marL="0" indent="0">
              <a:buNone/>
            </a:pPr>
            <a:endParaRPr lang="en-US" sz="1800" b="1">
              <a:ea typeface="+mn-lt"/>
              <a:cs typeface="+mn-lt"/>
            </a:endParaRPr>
          </a:p>
        </p:txBody>
      </p:sp>
    </p:spTree>
    <p:extLst>
      <p:ext uri="{BB962C8B-B14F-4D97-AF65-F5344CB8AC3E}">
        <p14:creationId xmlns:p14="http://schemas.microsoft.com/office/powerpoint/2010/main" val="1398466333"/>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A3AAEF-0C09-909A-BA9B-ED8CED4BC2D2}"/>
              </a:ext>
            </a:extLst>
          </p:cNvPr>
          <p:cNvSpPr>
            <a:spLocks noGrp="1"/>
          </p:cNvSpPr>
          <p:nvPr>
            <p:ph type="title"/>
          </p:nvPr>
        </p:nvSpPr>
        <p:spPr>
          <a:xfrm>
            <a:off x="1285240" y="1050595"/>
            <a:ext cx="9247293" cy="1310271"/>
          </a:xfrm>
        </p:spPr>
        <p:txBody>
          <a:bodyPr anchor="ctr">
            <a:normAutofit/>
          </a:bodyPr>
          <a:lstStyle/>
          <a:p>
            <a:r>
              <a:rPr lang="en-US" sz="7200" b="1" dirty="0">
                <a:ea typeface="+mj-lt"/>
                <a:cs typeface="+mj-lt"/>
              </a:rPr>
              <a:t>2. Problem Definition</a:t>
            </a:r>
            <a:endParaRPr lang="en-US" sz="7200" b="1" dirty="0">
              <a:cs typeface="Calibri Light"/>
            </a:endParaRPr>
          </a:p>
        </p:txBody>
      </p:sp>
      <p:sp>
        <p:nvSpPr>
          <p:cNvPr id="3" name="Content Placeholder 2">
            <a:extLst>
              <a:ext uri="{FF2B5EF4-FFF2-40B4-BE49-F238E27FC236}">
                <a16:creationId xmlns:a16="http://schemas.microsoft.com/office/drawing/2014/main" id="{389893D1-6F16-F013-7CB5-F56FF55DFE93}"/>
              </a:ext>
            </a:extLst>
          </p:cNvPr>
          <p:cNvSpPr>
            <a:spLocks noGrp="1"/>
          </p:cNvSpPr>
          <p:nvPr>
            <p:ph idx="1"/>
          </p:nvPr>
        </p:nvSpPr>
        <p:spPr>
          <a:xfrm>
            <a:off x="1285240" y="2682599"/>
            <a:ext cx="8074815" cy="3454817"/>
          </a:xfrm>
        </p:spPr>
        <p:txBody>
          <a:bodyPr vert="horz" lIns="91440" tIns="45720" rIns="91440" bIns="45720" rtlCol="0" anchor="t">
            <a:noAutofit/>
          </a:bodyPr>
          <a:lstStyle/>
          <a:p>
            <a:pPr>
              <a:lnSpc>
                <a:spcPct val="100000"/>
              </a:lnSpc>
            </a:pPr>
            <a:r>
              <a:rPr lang="en-US" sz="2400" b="1">
                <a:ea typeface="+mn-lt"/>
                <a:cs typeface="+mn-lt"/>
              </a:rPr>
              <a:t>Complexity of PII:</a:t>
            </a:r>
            <a:r>
              <a:rPr lang="en-US" sz="2400">
                <a:ea typeface="+mn-lt"/>
                <a:cs typeface="+mn-lt"/>
              </a:rPr>
              <a:t> Not just about names and social security numbers but any data that can be linked to a person</a:t>
            </a:r>
            <a:endParaRPr lang="en-US">
              <a:ea typeface="Calibri" panose="020F0502020204030204"/>
              <a:cs typeface="Calibri" panose="020F0502020204030204"/>
            </a:endParaRPr>
          </a:p>
          <a:p>
            <a:pPr>
              <a:lnSpc>
                <a:spcPct val="100000"/>
              </a:lnSpc>
            </a:pPr>
            <a:r>
              <a:rPr lang="en-US" sz="2400" b="1">
                <a:ea typeface="+mn-lt"/>
                <a:cs typeface="+mn-lt"/>
              </a:rPr>
              <a:t>Limitations of Traditional Methods: </a:t>
            </a:r>
            <a:r>
              <a:rPr lang="en-US" sz="2400">
                <a:ea typeface="+mn-lt"/>
                <a:cs typeface="+mn-lt"/>
              </a:rPr>
              <a:t>Limited to a predefined set of tags and they struggle to adapt to evolving PII.</a:t>
            </a:r>
          </a:p>
          <a:p>
            <a:pPr>
              <a:lnSpc>
                <a:spcPct val="100000"/>
              </a:lnSpc>
            </a:pPr>
            <a:r>
              <a:rPr lang="en-US" sz="2400" b="1">
                <a:ea typeface="+mn-lt"/>
                <a:cs typeface="+mn-lt"/>
              </a:rPr>
              <a:t>Objective: </a:t>
            </a:r>
            <a:r>
              <a:rPr lang="en-US" sz="2400">
                <a:ea typeface="+mn-lt"/>
                <a:cs typeface="+mn-lt"/>
              </a:rPr>
              <a:t>Detect 93 different PII tags by expanding the detection capabilities beyond the standard 10-15 tags used in most systems</a:t>
            </a:r>
          </a:p>
        </p:txBody>
      </p:sp>
    </p:spTree>
    <p:extLst>
      <p:ext uri="{BB962C8B-B14F-4D97-AF65-F5344CB8AC3E}">
        <p14:creationId xmlns:p14="http://schemas.microsoft.com/office/powerpoint/2010/main" val="814191199"/>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7BAB47-9C17-F627-44E2-F99EB7B2D0E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PII Tags Distribution</a:t>
            </a:r>
          </a:p>
        </p:txBody>
      </p:sp>
      <p:pic>
        <p:nvPicPr>
          <p:cNvPr id="4" name="Content Placeholder 3" descr="A graph with text on it&#10;&#10;Description automatically generated">
            <a:extLst>
              <a:ext uri="{FF2B5EF4-FFF2-40B4-BE49-F238E27FC236}">
                <a16:creationId xmlns:a16="http://schemas.microsoft.com/office/drawing/2014/main" id="{62CA9DE6-FA26-55CF-F099-B72DB549A5DC}"/>
              </a:ext>
            </a:extLst>
          </p:cNvPr>
          <p:cNvPicPr>
            <a:picLocks noGrp="1" noChangeAspect="1"/>
          </p:cNvPicPr>
          <p:nvPr>
            <p:ph idx="1"/>
          </p:nvPr>
        </p:nvPicPr>
        <p:blipFill rotWithShape="1">
          <a:blip r:embed="rId3"/>
          <a:srcRect l="797" t="29486" r="-863" b="-7435"/>
          <a:stretch/>
        </p:blipFill>
        <p:spPr>
          <a:xfrm>
            <a:off x="465431" y="2045969"/>
            <a:ext cx="11389336" cy="4109376"/>
          </a:xfrm>
          <a:prstGeom prst="rect">
            <a:avLst/>
          </a:prstGeom>
        </p:spPr>
      </p:pic>
    </p:spTree>
    <p:extLst>
      <p:ext uri="{BB962C8B-B14F-4D97-AF65-F5344CB8AC3E}">
        <p14:creationId xmlns:p14="http://schemas.microsoft.com/office/powerpoint/2010/main" val="609337035"/>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Triangle 36">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5C48B2-70CC-6970-BA27-5FFFD612F429}"/>
              </a:ext>
            </a:extLst>
          </p:cNvPr>
          <p:cNvSpPr>
            <a:spLocks noGrp="1"/>
          </p:cNvSpPr>
          <p:nvPr>
            <p:ph type="title"/>
          </p:nvPr>
        </p:nvSpPr>
        <p:spPr>
          <a:xfrm>
            <a:off x="1285240" y="1050595"/>
            <a:ext cx="8074815" cy="1618489"/>
          </a:xfrm>
        </p:spPr>
        <p:txBody>
          <a:bodyPr vert="horz" lIns="91440" tIns="45720" rIns="91440" bIns="45720" rtlCol="0" anchor="ctr">
            <a:normAutofit/>
          </a:bodyPr>
          <a:lstStyle/>
          <a:p>
            <a:endParaRPr lang="en-US" sz="5000" dirty="0">
              <a:cs typeface="Calibri Light"/>
            </a:endParaRPr>
          </a:p>
          <a:p>
            <a:r>
              <a:rPr lang="en-US" sz="5000" b="1" dirty="0">
                <a:ea typeface="Calibri Light" panose="020F0302020204030204"/>
                <a:cs typeface="Calibri Light" panose="020F0302020204030204"/>
              </a:rPr>
              <a:t>3. Solution Overview</a:t>
            </a:r>
          </a:p>
        </p:txBody>
      </p:sp>
      <p:sp>
        <p:nvSpPr>
          <p:cNvPr id="3" name="Content Placeholder 2">
            <a:extLst>
              <a:ext uri="{FF2B5EF4-FFF2-40B4-BE49-F238E27FC236}">
                <a16:creationId xmlns:a16="http://schemas.microsoft.com/office/drawing/2014/main" id="{5AC4A7BF-957D-8983-002E-50EEB236CEC9}"/>
              </a:ext>
            </a:extLst>
          </p:cNvPr>
          <p:cNvSpPr>
            <a:spLocks noGrp="1"/>
          </p:cNvSpPr>
          <p:nvPr>
            <p:ph idx="1"/>
          </p:nvPr>
        </p:nvSpPr>
        <p:spPr>
          <a:xfrm>
            <a:off x="1285240" y="2969469"/>
            <a:ext cx="8074815" cy="2800395"/>
          </a:xfrm>
        </p:spPr>
        <p:txBody>
          <a:bodyPr vert="horz" lIns="91440" tIns="45720" rIns="91440" bIns="45720" rtlCol="0" anchor="t">
            <a:normAutofit/>
          </a:bodyPr>
          <a:lstStyle/>
          <a:p>
            <a:r>
              <a:rPr lang="en-US" sz="1700" dirty="0">
                <a:ea typeface="+mn-lt"/>
                <a:cs typeface="+mn-lt"/>
              </a:rPr>
              <a:t>Utilizes a DeBERTaV3 transformer backbone, known for its disentangled attention mechanism and strong contextual understanding</a:t>
            </a:r>
          </a:p>
          <a:p>
            <a:r>
              <a:rPr lang="en-US" sz="1700" dirty="0">
                <a:ea typeface="+mn-lt"/>
                <a:cs typeface="+mn-lt"/>
              </a:rPr>
              <a:t>Fine-tuned for token-level classification on 93 PII entity types using the BIO tagging scheme</a:t>
            </a:r>
          </a:p>
          <a:p>
            <a:r>
              <a:rPr lang="en-US" sz="1700" dirty="0">
                <a:ea typeface="+mn-lt"/>
                <a:cs typeface="+mn-lt"/>
              </a:rPr>
              <a:t>Mixed precision (FP16) enabled for memory and speed efficiency</a:t>
            </a:r>
            <a:endParaRPr lang="en-US" sz="1700" dirty="0">
              <a:ea typeface="Calibri"/>
              <a:cs typeface="Calibri"/>
            </a:endParaRPr>
          </a:p>
        </p:txBody>
      </p:sp>
    </p:spTree>
    <p:extLst>
      <p:ext uri="{BB962C8B-B14F-4D97-AF65-F5344CB8AC3E}">
        <p14:creationId xmlns:p14="http://schemas.microsoft.com/office/powerpoint/2010/main" val="2632639423"/>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516F51-E514-E1EA-59E1-C4626C018285}"/>
              </a:ext>
            </a:extLst>
          </p:cNvPr>
          <p:cNvSpPr>
            <a:spLocks noGrp="1"/>
          </p:cNvSpPr>
          <p:nvPr>
            <p:ph type="title"/>
          </p:nvPr>
        </p:nvSpPr>
        <p:spPr>
          <a:xfrm>
            <a:off x="1285240" y="1050595"/>
            <a:ext cx="8074815" cy="1618489"/>
          </a:xfrm>
        </p:spPr>
        <p:txBody>
          <a:bodyPr vert="horz" lIns="91440" tIns="45720" rIns="91440" bIns="45720" rtlCol="0" anchor="ctr">
            <a:normAutofit/>
          </a:bodyPr>
          <a:lstStyle/>
          <a:p>
            <a:endParaRPr lang="en-US" sz="5000">
              <a:cs typeface="Calibri Light"/>
            </a:endParaRPr>
          </a:p>
          <a:p>
            <a:r>
              <a:rPr lang="en-US" sz="5000" b="1">
                <a:cs typeface="Calibri Light"/>
              </a:rPr>
              <a:t>4. Model Architecture</a:t>
            </a:r>
          </a:p>
        </p:txBody>
      </p:sp>
      <p:sp>
        <p:nvSpPr>
          <p:cNvPr id="3" name="Content Placeholder 2">
            <a:extLst>
              <a:ext uri="{FF2B5EF4-FFF2-40B4-BE49-F238E27FC236}">
                <a16:creationId xmlns:a16="http://schemas.microsoft.com/office/drawing/2014/main" id="{335DDB97-DA72-7ACA-1DEE-D4611E1D6991}"/>
              </a:ext>
            </a:extLst>
          </p:cNvPr>
          <p:cNvSpPr>
            <a:spLocks noGrp="1"/>
          </p:cNvSpPr>
          <p:nvPr>
            <p:ph idx="1"/>
          </p:nvPr>
        </p:nvSpPr>
        <p:spPr>
          <a:xfrm>
            <a:off x="1285240" y="2969469"/>
            <a:ext cx="8074815" cy="2800395"/>
          </a:xfrm>
        </p:spPr>
        <p:txBody>
          <a:bodyPr vert="horz" lIns="91440" tIns="45720" rIns="91440" bIns="45720" rtlCol="0" anchor="t">
            <a:normAutofit/>
          </a:bodyPr>
          <a:lstStyle/>
          <a:p>
            <a:r>
              <a:rPr lang="en-US" sz="1900">
                <a:ea typeface="+mn-lt"/>
                <a:cs typeface="+mn-lt"/>
              </a:rPr>
              <a:t>DebertaV3 Backbone: The </a:t>
            </a:r>
            <a:r>
              <a:rPr lang="en-US" sz="1900" b="1">
                <a:ea typeface="+mn-lt"/>
                <a:cs typeface="+mn-lt"/>
              </a:rPr>
              <a:t>DebertaV3 model</a:t>
            </a:r>
            <a:r>
              <a:rPr lang="en-US" sz="1900">
                <a:ea typeface="+mn-lt"/>
                <a:cs typeface="+mn-lt"/>
              </a:rPr>
              <a:t> serves as the feature extractor, capturing the contextual relationships between words in the text.</a:t>
            </a:r>
          </a:p>
          <a:p>
            <a:r>
              <a:rPr lang="en-US" sz="1900" b="1">
                <a:ea typeface="+mn-lt"/>
                <a:cs typeface="+mn-lt"/>
              </a:rPr>
              <a:t>Token-Level Classification</a:t>
            </a:r>
            <a:r>
              <a:rPr lang="en-US" sz="1900">
                <a:ea typeface="+mn-lt"/>
                <a:cs typeface="+mn-lt"/>
              </a:rPr>
              <a:t>: A </a:t>
            </a:r>
            <a:r>
              <a:rPr lang="en-US" sz="1900" b="1">
                <a:ea typeface="+mn-lt"/>
                <a:cs typeface="+mn-lt"/>
              </a:rPr>
              <a:t>dense layer</a:t>
            </a:r>
            <a:r>
              <a:rPr lang="en-US" sz="1900">
                <a:ea typeface="+mn-lt"/>
                <a:cs typeface="+mn-lt"/>
              </a:rPr>
              <a:t> is added on top of the DebertaV3 backbone to perform classification at the token level. This allows the model to assign a PII tag to each token in the input sequence.</a:t>
            </a:r>
          </a:p>
          <a:p>
            <a:r>
              <a:rPr lang="en-US" sz="1900" b="1">
                <a:ea typeface="+mn-lt"/>
                <a:cs typeface="+mn-lt"/>
              </a:rPr>
              <a:t>Softmax Activation</a:t>
            </a:r>
            <a:r>
              <a:rPr lang="en-US" sz="1900">
                <a:ea typeface="+mn-lt"/>
                <a:cs typeface="+mn-lt"/>
              </a:rPr>
              <a:t>: The output of the dense layer is passed through a </a:t>
            </a:r>
            <a:r>
              <a:rPr lang="en-US" sz="1900" i="1">
                <a:ea typeface="+mn-lt"/>
                <a:cs typeface="+mn-lt"/>
              </a:rPr>
              <a:t>softmax activation</a:t>
            </a:r>
            <a:r>
              <a:rPr lang="en-US" sz="1900">
                <a:ea typeface="+mn-lt"/>
                <a:cs typeface="+mn-lt"/>
              </a:rPr>
              <a:t> function. This converts the logits into probabilities for each PII tag, facilitating the classification process.</a:t>
            </a:r>
          </a:p>
          <a:p>
            <a:pPr marL="0" indent="0">
              <a:buNone/>
            </a:pPr>
            <a:endParaRPr lang="en-US" sz="1900">
              <a:cs typeface="Calibri"/>
            </a:endParaRPr>
          </a:p>
        </p:txBody>
      </p:sp>
    </p:spTree>
    <p:extLst>
      <p:ext uri="{BB962C8B-B14F-4D97-AF65-F5344CB8AC3E}">
        <p14:creationId xmlns:p14="http://schemas.microsoft.com/office/powerpoint/2010/main" val="358658438"/>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33248E-76D6-2CB9-7A87-48335FF994A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Architecture </a:t>
            </a:r>
            <a:endParaRPr lang="en-US">
              <a:ea typeface="+mj-ea"/>
              <a:cs typeface="+mj-cs"/>
            </a:endParaRPr>
          </a:p>
        </p:txBody>
      </p:sp>
      <p:pic>
        <p:nvPicPr>
          <p:cNvPr id="6" name="Content Placeholder 5" descr="A diagram of layers of layers&#10;&#10;Description automatically generated">
            <a:extLst>
              <a:ext uri="{FF2B5EF4-FFF2-40B4-BE49-F238E27FC236}">
                <a16:creationId xmlns:a16="http://schemas.microsoft.com/office/drawing/2014/main" id="{08DA625F-77BB-66DC-C112-9FABF70948D2}"/>
              </a:ext>
            </a:extLst>
          </p:cNvPr>
          <p:cNvPicPr>
            <a:picLocks noGrp="1" noChangeAspect="1"/>
          </p:cNvPicPr>
          <p:nvPr>
            <p:ph idx="1"/>
          </p:nvPr>
        </p:nvPicPr>
        <p:blipFill>
          <a:blip r:embed="rId3"/>
          <a:srcRect r="-75" b="12985"/>
          <a:stretch/>
        </p:blipFill>
        <p:spPr>
          <a:xfrm>
            <a:off x="1046860" y="1545089"/>
            <a:ext cx="10241293" cy="4485223"/>
          </a:xfrm>
        </p:spPr>
      </p:pic>
    </p:spTree>
    <p:extLst>
      <p:ext uri="{BB962C8B-B14F-4D97-AF65-F5344CB8AC3E}">
        <p14:creationId xmlns:p14="http://schemas.microsoft.com/office/powerpoint/2010/main" val="368157726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1A947E-74CE-2B4B-E8C8-66716644CEEC}"/>
              </a:ext>
            </a:extLst>
          </p:cNvPr>
          <p:cNvSpPr>
            <a:spLocks noGrp="1"/>
          </p:cNvSpPr>
          <p:nvPr>
            <p:ph type="title"/>
          </p:nvPr>
        </p:nvSpPr>
        <p:spPr>
          <a:xfrm>
            <a:off x="1285240" y="1050595"/>
            <a:ext cx="8074815" cy="1618489"/>
          </a:xfrm>
        </p:spPr>
        <p:txBody>
          <a:bodyPr anchor="ctr">
            <a:normAutofit/>
          </a:bodyPr>
          <a:lstStyle/>
          <a:p>
            <a:r>
              <a:rPr lang="en-US" sz="6100" b="1">
                <a:ea typeface="Calibri Light"/>
                <a:cs typeface="Calibri Light"/>
              </a:rPr>
              <a:t>5. Training and Evaluation</a:t>
            </a:r>
          </a:p>
        </p:txBody>
      </p:sp>
      <p:sp>
        <p:nvSpPr>
          <p:cNvPr id="3" name="Content Placeholder 2">
            <a:extLst>
              <a:ext uri="{FF2B5EF4-FFF2-40B4-BE49-F238E27FC236}">
                <a16:creationId xmlns:a16="http://schemas.microsoft.com/office/drawing/2014/main" id="{9207B3C5-37C3-6310-5A1A-35D1CA6C7661}"/>
              </a:ext>
            </a:extLst>
          </p:cNvPr>
          <p:cNvSpPr>
            <a:spLocks noGrp="1"/>
          </p:cNvSpPr>
          <p:nvPr>
            <p:ph idx="1"/>
          </p:nvPr>
        </p:nvSpPr>
        <p:spPr>
          <a:xfrm>
            <a:off x="1285240" y="2969469"/>
            <a:ext cx="8074815" cy="2800395"/>
          </a:xfrm>
        </p:spPr>
        <p:txBody>
          <a:bodyPr vert="horz" lIns="91440" tIns="45720" rIns="91440" bIns="45720" rtlCol="0" anchor="t">
            <a:normAutofit/>
          </a:bodyPr>
          <a:lstStyle/>
          <a:p>
            <a:r>
              <a:rPr lang="en-US" sz="2400" b="1">
                <a:ea typeface="+mn-lt"/>
                <a:cs typeface="+mn-lt"/>
              </a:rPr>
              <a:t>Custom Loss Function</a:t>
            </a:r>
            <a:endParaRPr lang="en-US" sz="2400" i="1">
              <a:ea typeface="+mn-lt"/>
              <a:cs typeface="+mn-lt"/>
            </a:endParaRPr>
          </a:p>
          <a:p>
            <a:r>
              <a:rPr lang="en-US" sz="2400" b="1">
                <a:ea typeface="+mn-lt"/>
                <a:cs typeface="+mn-lt"/>
              </a:rPr>
              <a:t>Evaluation Metrics:</a:t>
            </a:r>
            <a:r>
              <a:rPr lang="en-US" sz="2400">
                <a:ea typeface="+mn-lt"/>
                <a:cs typeface="+mn-lt"/>
              </a:rPr>
              <a:t> The F1 score, is used as the primary metric for evaluating the model's performance as this metric balances precision and recall</a:t>
            </a:r>
          </a:p>
          <a:p>
            <a:r>
              <a:rPr lang="en-US" sz="2400" b="1">
                <a:ea typeface="+mn-lt"/>
                <a:cs typeface="+mn-lt"/>
              </a:rPr>
              <a:t>Dynamic LR Scheduler</a:t>
            </a:r>
            <a:r>
              <a:rPr lang="en-US" sz="2400">
                <a:ea typeface="+mn-lt"/>
                <a:cs typeface="+mn-lt"/>
              </a:rPr>
              <a:t>: To support Adaptive Learning and employ a dynamic learning rate schedule to optimize model training.</a:t>
            </a:r>
            <a:endParaRPr lang="en-US" sz="2400">
              <a:ea typeface="Calibri" panose="020F0502020204030204"/>
              <a:cs typeface="Calibri" panose="020F0502020204030204"/>
            </a:endParaRPr>
          </a:p>
        </p:txBody>
      </p:sp>
    </p:spTree>
    <p:extLst>
      <p:ext uri="{BB962C8B-B14F-4D97-AF65-F5344CB8AC3E}">
        <p14:creationId xmlns:p14="http://schemas.microsoft.com/office/powerpoint/2010/main" val="768117021"/>
      </p:ext>
    </p:extLst>
  </p:cSld>
  <p:clrMapOvr>
    <a:masterClrMapping/>
  </p:clrMapOvr>
  <p:transition spd="slow">
    <p:cove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TotalTime>
  <Words>1856</Words>
  <Application>Microsoft Macintosh PowerPoint</Application>
  <PresentationFormat>Widescreen</PresentationFormat>
  <Paragraphs>128</Paragraphs>
  <Slides>13</Slides>
  <Notes>13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Courier New</vt:lpstr>
      <vt:lpstr>office theme</vt:lpstr>
      <vt:lpstr>Assessing and Masking of Personally Identifiable Information (PII)</vt:lpstr>
      <vt:lpstr>What is PII?</vt:lpstr>
      <vt:lpstr>Motivation</vt:lpstr>
      <vt:lpstr>2. Problem Definition</vt:lpstr>
      <vt:lpstr>PII Tags Distribution</vt:lpstr>
      <vt:lpstr> 3. Solution Overview</vt:lpstr>
      <vt:lpstr> 4. Model Architecture</vt:lpstr>
      <vt:lpstr>Architecture </vt:lpstr>
      <vt:lpstr>5. Training and Evaluation</vt:lpstr>
      <vt:lpstr>Comparison  </vt:lpstr>
      <vt:lpstr>6. Result Metrics</vt:lpstr>
      <vt:lpstr>7. Results on Synthetic and PII43k Data </vt:lpstr>
      <vt:lpstr>8. Conclusion and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Bhuvan Shah</cp:lastModifiedBy>
  <cp:revision>26</cp:revision>
  <dcterms:created xsi:type="dcterms:W3CDTF">2024-02-23T23:22:00Z</dcterms:created>
  <dcterms:modified xsi:type="dcterms:W3CDTF">2025-04-25T16:48:43Z</dcterms:modified>
</cp:coreProperties>
</file>